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8"/>
  </p:notesMasterIdLst>
  <p:sldIdLst>
    <p:sldId id="256" r:id="rId2"/>
    <p:sldId id="258" r:id="rId3"/>
    <p:sldId id="268" r:id="rId4"/>
    <p:sldId id="264" r:id="rId5"/>
    <p:sldId id="269" r:id="rId6"/>
    <p:sldId id="259" r:id="rId7"/>
    <p:sldId id="260" r:id="rId8"/>
    <p:sldId id="272" r:id="rId9"/>
    <p:sldId id="271" r:id="rId10"/>
    <p:sldId id="275" r:id="rId11"/>
    <p:sldId id="261" r:id="rId12"/>
    <p:sldId id="274" r:id="rId13"/>
    <p:sldId id="266" r:id="rId14"/>
    <p:sldId id="262" r:id="rId15"/>
    <p:sldId id="267"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inimized">
    <p:restoredLeft sz="15620"/>
    <p:restoredTop sz="54483" autoAdjust="0"/>
  </p:normalViewPr>
  <p:slideViewPr>
    <p:cSldViewPr snapToGrid="0" snapToObjects="1">
      <p:cViewPr varScale="1">
        <p:scale>
          <a:sx n="31" d="100"/>
          <a:sy n="31" d="100"/>
        </p:scale>
        <p:origin x="-25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9DF108-E1A2-1345-B773-2FF474800A32}" type="datetimeFigureOut">
              <a:rPr lang="en-US" smtClean="0"/>
              <a:pPr/>
              <a:t>7/15/11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6788F-4F41-F846-AAEE-DCF6488507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reencast.com" TargetMode="External"/><Relationship Id="rId4" Type="http://schemas.openxmlformats.org/officeDocument/2006/relationships/hyperlink" Target="http://www.screencast-o-matic.com" TargetMode="External"/><Relationship Id="rId5" Type="http://schemas.openxmlformats.org/officeDocument/2006/relationships/hyperlink" Target="http://www.screencast-o-matic.com/watch/cXhlcdbET" TargetMode="External"/><Relationship Id="rId6" Type="http://schemas.openxmlformats.org/officeDocument/2006/relationships/hyperlink" Target="http://www.screencast-o-matic.com/watch/cXhlVnbEw" TargetMode="External"/><Relationship Id="rId7" Type="http://schemas.openxmlformats.org/officeDocument/2006/relationships/hyperlink" Target="http://www.screencast.com/users/Yvonnz/folders/Elementary%202%20writing%20feedback%20-%20May2011/media/53ef208a-7251-4b27-8fa3-0e1dfe1be905"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ommunity.learningobjects.com/Users/Nancy.Rubin/Objects_of_Interest/2011/01/Audio_Feedback_for_Students" TargetMode="External"/><Relationship Id="rId4" Type="http://schemas.openxmlformats.org/officeDocument/2006/relationships/hyperlink" Target="http://sloanconsortium.org/effective_practices/asynchronous-audio-feedback-enhance-teaching-presence-and-students%E2%80%99-sense-commun" TargetMode="External"/><Relationship Id="rId5" Type="http://schemas.openxmlformats.org/officeDocument/2006/relationships/hyperlink" Target="http://www.jiscdigitalmedia.ac.uk/audio/advice/audio-feedback-a-how-to-guide"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eltpics/sets/" TargetMode="External"/><Relationship Id="rId4" Type="http://schemas.openxmlformats.org/officeDocument/2006/relationships/hyperlink" Target="http://www.twistimage.com/blog/archives/the-purpose-of-podcasting/"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pellingcity.com/" TargetMode="External"/><Relationship Id="rId4" Type="http://schemas.openxmlformats.org/officeDocument/2006/relationships/hyperlink" Target="http://www.screencast.com" TargetMode="External"/><Relationship Id="rId5" Type="http://schemas.openxmlformats.org/officeDocument/2006/relationships/hyperlink" Target="http://vodcasting.ning.com" TargetMode="External"/><Relationship Id="rId6" Type="http://schemas.openxmlformats.org/officeDocument/2006/relationships/hyperlink" Target="http://www.cats-pyjamas.net/2011/04/looking-for-interesting-examples-of-blended-learning/"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englishteacher.co.nz"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witter.com/jonbergmann" TargetMode="External"/><Relationship Id="rId4" Type="http://schemas.openxmlformats.org/officeDocument/2006/relationships/hyperlink" Target="http://twitter.com/chemicalsams" TargetMode="External"/><Relationship Id="rId5" Type="http://schemas.openxmlformats.org/officeDocument/2006/relationships/hyperlink" Target="http://educationalvodcasting.com/" TargetMode="External"/><Relationship Id="rId6" Type="http://schemas.openxmlformats.org/officeDocument/2006/relationships/hyperlink" Target="http://vodcasting.ning.com/" TargetMode="External"/><Relationship Id="rId7" Type="http://schemas.openxmlformats.org/officeDocument/2006/relationships/hyperlink" Target="http://thejournal.com/Articles/2009/08/09/Vodcasting.aspx?Page=1" TargetMode="External"/><Relationship Id="rId8" Type="http://schemas.openxmlformats.org/officeDocument/2006/relationships/hyperlink" Target="http://video.google.com/videoplay?docid=-1962958416930816240&amp;ei=27elSrfHIILIqQLq_N3uBA&amp;q=woodland+park+podcasting" TargetMode="External"/><Relationship Id="rId9" Type="http://schemas.openxmlformats.org/officeDocument/2006/relationships/hyperlink" Target="http://chempodcasts.mindbites.com/lesson/5093-chemistry-1-a-introduction-to-chemist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jiscdigitalmedia.ac.uk/audio/advice/audio-feedback-a-how-to-guid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screencast.com"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sz="1200" b="1" kern="1200" dirty="0" smtClean="0">
                <a:solidFill>
                  <a:schemeClr val="tx1"/>
                </a:solidFill>
                <a:latin typeface="+mn-lt"/>
                <a:ea typeface="+mn-ea"/>
                <a:cs typeface="+mn-cs"/>
              </a:rPr>
              <a:t>The NING, JING and MOODLE song lyrics by Yvonne </a:t>
            </a:r>
            <a:r>
              <a:rPr lang="en-AU" sz="1200" b="1" kern="1200" dirty="0" err="1" smtClean="0">
                <a:solidFill>
                  <a:schemeClr val="tx1"/>
                </a:solidFill>
                <a:latin typeface="+mn-lt"/>
                <a:ea typeface="+mn-ea"/>
                <a:cs typeface="+mn-cs"/>
              </a:rPr>
              <a:t>Hynson</a:t>
            </a:r>
            <a:r>
              <a:rPr lang="en-AU" sz="1200" b="1" kern="1200" dirty="0" smtClean="0">
                <a:solidFill>
                  <a:schemeClr val="tx1"/>
                </a:solidFill>
                <a:latin typeface="+mn-lt"/>
                <a:ea typeface="+mn-ea"/>
                <a:cs typeface="+mn-cs"/>
              </a:rPr>
              <a:t>- JING is the name of a </a:t>
            </a:r>
            <a:r>
              <a:rPr lang="en-AU" sz="1200" b="1" kern="1200" dirty="0" err="1" smtClean="0">
                <a:solidFill>
                  <a:schemeClr val="tx1"/>
                </a:solidFill>
                <a:latin typeface="+mn-lt"/>
                <a:ea typeface="+mn-ea"/>
                <a:cs typeface="+mn-cs"/>
              </a:rPr>
              <a:t>screencast</a:t>
            </a:r>
            <a:r>
              <a:rPr lang="en-AU" sz="1200" b="1" kern="1200" baseline="0" dirty="0" smtClean="0">
                <a:solidFill>
                  <a:schemeClr val="tx1"/>
                </a:solidFill>
                <a:latin typeface="+mn-lt"/>
                <a:ea typeface="+mn-ea"/>
                <a:cs typeface="+mn-cs"/>
              </a:rPr>
              <a:t> software, NING is a social networking site and MOODLE is the platform currently replacing Blackboard at our institution.</a:t>
            </a:r>
            <a:endParaRPr lang="en-AU" sz="1200" b="1" kern="1200" dirty="0" smtClean="0">
              <a:solidFill>
                <a:schemeClr val="tx1"/>
              </a:solidFill>
              <a:latin typeface="+mn-lt"/>
              <a:ea typeface="+mn-ea"/>
              <a:cs typeface="+mn-cs"/>
            </a:endParaRPr>
          </a:p>
          <a:p>
            <a:endParaRPr lang="en-AU" sz="1200" b="1" kern="1200" dirty="0" smtClean="0">
              <a:solidFill>
                <a:schemeClr val="tx1"/>
              </a:solidFill>
              <a:latin typeface="+mn-lt"/>
              <a:ea typeface="+mn-ea"/>
              <a:cs typeface="+mn-cs"/>
            </a:endParaRPr>
          </a:p>
          <a:p>
            <a:r>
              <a:rPr lang="en-AU" sz="1200" b="1" kern="1200" dirty="0" smtClean="0">
                <a:solidFill>
                  <a:schemeClr val="tx1"/>
                </a:solidFill>
                <a:latin typeface="+mn-lt"/>
                <a:ea typeface="+mn-ea"/>
                <a:cs typeface="+mn-cs"/>
              </a:rPr>
              <a:t>CHORUS</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A     NING a JING a NING</a:t>
            </a:r>
          </a:p>
          <a:p>
            <a:r>
              <a:rPr lang="en-AU" sz="1200" kern="1200" dirty="0" smtClean="0">
                <a:solidFill>
                  <a:schemeClr val="tx1"/>
                </a:solidFill>
                <a:latin typeface="+mn-lt"/>
                <a:ea typeface="+mn-ea"/>
                <a:cs typeface="+mn-cs"/>
              </a:rPr>
              <a:t>And a MOODLE course or two</a:t>
            </a:r>
          </a:p>
          <a:p>
            <a:r>
              <a:rPr lang="en-AU" sz="1200" kern="1200" dirty="0" smtClean="0">
                <a:solidFill>
                  <a:schemeClr val="tx1"/>
                </a:solidFill>
                <a:latin typeface="+mn-lt"/>
                <a:ea typeface="+mn-ea"/>
                <a:cs typeface="+mn-cs"/>
              </a:rPr>
              <a:t>They are at our university</a:t>
            </a:r>
          </a:p>
          <a:p>
            <a:r>
              <a:rPr lang="en-AU" sz="1200" kern="1200" dirty="0" smtClean="0">
                <a:solidFill>
                  <a:schemeClr val="tx1"/>
                </a:solidFill>
                <a:latin typeface="+mn-lt"/>
                <a:ea typeface="+mn-ea"/>
                <a:cs typeface="+mn-cs"/>
              </a:rPr>
              <a:t>OH  A NING a JING a NING </a:t>
            </a:r>
          </a:p>
          <a:p>
            <a:r>
              <a:rPr lang="en-AU" sz="1200" kern="1200" dirty="0" smtClean="0">
                <a:solidFill>
                  <a:schemeClr val="tx1"/>
                </a:solidFill>
                <a:latin typeface="+mn-lt"/>
                <a:ea typeface="+mn-ea"/>
                <a:cs typeface="+mn-cs"/>
              </a:rPr>
              <a:t>And a MOODLE course or two</a:t>
            </a:r>
          </a:p>
          <a:p>
            <a:r>
              <a:rPr lang="en-AU" sz="1200" kern="1200" dirty="0" smtClean="0">
                <a:solidFill>
                  <a:schemeClr val="tx1"/>
                </a:solidFill>
                <a:latin typeface="+mn-lt"/>
                <a:ea typeface="+mn-ea"/>
                <a:cs typeface="+mn-cs"/>
              </a:rPr>
              <a:t>They are made by me and you</a:t>
            </a:r>
          </a:p>
          <a:p>
            <a:r>
              <a:rPr lang="en-AU" sz="1200" kern="1200" dirty="0" smtClean="0">
                <a:solidFill>
                  <a:schemeClr val="tx1"/>
                </a:solidFill>
                <a:latin typeface="+mn-lt"/>
                <a:ea typeface="+mn-ea"/>
                <a:cs typeface="+mn-cs"/>
              </a:rPr>
              <a:t> </a:t>
            </a:r>
          </a:p>
          <a:p>
            <a:r>
              <a:rPr lang="en-AU" sz="1200" b="1" kern="1200" dirty="0" smtClean="0">
                <a:solidFill>
                  <a:schemeClr val="tx1"/>
                </a:solidFill>
                <a:latin typeface="+mn-lt"/>
                <a:ea typeface="+mn-ea"/>
                <a:cs typeface="+mn-cs"/>
              </a:rPr>
              <a:t>Verse 1</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A    </a:t>
            </a:r>
            <a:r>
              <a:rPr lang="en-AU" sz="1200" kern="1200" dirty="0" err="1" smtClean="0">
                <a:solidFill>
                  <a:schemeClr val="tx1"/>
                </a:solidFill>
                <a:latin typeface="+mn-lt"/>
                <a:ea typeface="+mn-ea"/>
                <a:cs typeface="+mn-cs"/>
              </a:rPr>
              <a:t>NING’s</a:t>
            </a:r>
            <a:r>
              <a:rPr lang="en-AU" sz="1200" kern="1200" dirty="0" smtClean="0">
                <a:solidFill>
                  <a:schemeClr val="tx1"/>
                </a:solidFill>
                <a:latin typeface="+mn-lt"/>
                <a:ea typeface="+mn-ea"/>
                <a:cs typeface="+mn-cs"/>
              </a:rPr>
              <a:t>  for him and her and them and us and me and you</a:t>
            </a:r>
          </a:p>
          <a:p>
            <a:r>
              <a:rPr lang="en-AU" sz="1200" kern="1200" dirty="0" smtClean="0">
                <a:solidFill>
                  <a:schemeClr val="tx1"/>
                </a:solidFill>
                <a:latin typeface="+mn-lt"/>
                <a:ea typeface="+mn-ea"/>
                <a:cs typeface="+mn-cs"/>
              </a:rPr>
              <a:t>And they’re conversations   </a:t>
            </a:r>
            <a:r>
              <a:rPr lang="en-AU" sz="1200" kern="1200" dirty="0" err="1" smtClean="0">
                <a:solidFill>
                  <a:schemeClr val="tx1"/>
                </a:solidFill>
                <a:latin typeface="+mn-lt"/>
                <a:ea typeface="+mn-ea"/>
                <a:cs typeface="+mn-cs"/>
              </a:rPr>
              <a:t>tooo</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A     </a:t>
            </a:r>
            <a:r>
              <a:rPr lang="en-AU" sz="1200" kern="1200" dirty="0" err="1" smtClean="0">
                <a:solidFill>
                  <a:schemeClr val="tx1"/>
                </a:solidFill>
                <a:latin typeface="+mn-lt"/>
                <a:ea typeface="+mn-ea"/>
                <a:cs typeface="+mn-cs"/>
              </a:rPr>
              <a:t>NING’s</a:t>
            </a:r>
            <a:r>
              <a:rPr lang="en-AU" sz="1200" kern="1200" dirty="0" smtClean="0">
                <a:solidFill>
                  <a:schemeClr val="tx1"/>
                </a:solidFill>
                <a:latin typeface="+mn-lt"/>
                <a:ea typeface="+mn-ea"/>
                <a:cs typeface="+mn-cs"/>
              </a:rPr>
              <a:t>  for him and her and them and us and me and you</a:t>
            </a:r>
          </a:p>
          <a:p>
            <a:r>
              <a:rPr lang="en-AU" sz="1200" kern="1200" dirty="0" smtClean="0">
                <a:solidFill>
                  <a:schemeClr val="tx1"/>
                </a:solidFill>
                <a:latin typeface="+mn-lt"/>
                <a:ea typeface="+mn-ea"/>
                <a:cs typeface="+mn-cs"/>
              </a:rPr>
              <a:t>And they’re made by me and you </a:t>
            </a:r>
          </a:p>
          <a:p>
            <a:r>
              <a:rPr lang="en-AU" sz="1200" kern="1200" dirty="0" smtClean="0">
                <a:solidFill>
                  <a:schemeClr val="tx1"/>
                </a:solidFill>
                <a:latin typeface="+mn-lt"/>
                <a:ea typeface="+mn-ea"/>
                <a:cs typeface="+mn-cs"/>
              </a:rPr>
              <a:t> </a:t>
            </a:r>
          </a:p>
          <a:p>
            <a:r>
              <a:rPr lang="en-AU" sz="1200" b="1" kern="1200" dirty="0" smtClean="0">
                <a:solidFill>
                  <a:schemeClr val="tx1"/>
                </a:solidFill>
                <a:latin typeface="+mn-lt"/>
                <a:ea typeface="+mn-ea"/>
                <a:cs typeface="+mn-cs"/>
              </a:rPr>
              <a:t>Verse 2</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A   </a:t>
            </a:r>
            <a:r>
              <a:rPr lang="en-AU" sz="1200" kern="1200" dirty="0" err="1" smtClean="0">
                <a:solidFill>
                  <a:schemeClr val="tx1"/>
                </a:solidFill>
                <a:latin typeface="+mn-lt"/>
                <a:ea typeface="+mn-ea"/>
                <a:cs typeface="+mn-cs"/>
              </a:rPr>
              <a:t>JINGs</a:t>
            </a:r>
            <a:r>
              <a:rPr lang="en-AU" sz="1200" kern="1200" dirty="0" smtClean="0">
                <a:solidFill>
                  <a:schemeClr val="tx1"/>
                </a:solidFill>
                <a:latin typeface="+mn-lt"/>
                <a:ea typeface="+mn-ea"/>
                <a:cs typeface="+mn-cs"/>
              </a:rPr>
              <a:t> a ‘how to’ video of our computer screens</a:t>
            </a:r>
          </a:p>
          <a:p>
            <a:r>
              <a:rPr lang="en-AU" sz="1200" kern="1200" dirty="0" smtClean="0">
                <a:solidFill>
                  <a:schemeClr val="tx1"/>
                </a:solidFill>
                <a:latin typeface="+mn-lt"/>
                <a:ea typeface="+mn-ea"/>
                <a:cs typeface="+mn-cs"/>
              </a:rPr>
              <a:t>And it tells the students what to do</a:t>
            </a:r>
          </a:p>
          <a:p>
            <a:r>
              <a:rPr lang="en-AU" sz="1200" kern="1200" dirty="0" smtClean="0">
                <a:solidFill>
                  <a:schemeClr val="tx1"/>
                </a:solidFill>
                <a:latin typeface="+mn-lt"/>
                <a:ea typeface="+mn-ea"/>
                <a:cs typeface="+mn-cs"/>
              </a:rPr>
              <a:t>They    watch them many times till they know just how to do things</a:t>
            </a:r>
          </a:p>
          <a:p>
            <a:r>
              <a:rPr lang="en-AU" sz="1200" kern="1200" dirty="0" smtClean="0">
                <a:solidFill>
                  <a:schemeClr val="tx1"/>
                </a:solidFill>
                <a:latin typeface="+mn-lt"/>
                <a:ea typeface="+mn-ea"/>
                <a:cs typeface="+mn-cs"/>
              </a:rPr>
              <a:t>On the </a:t>
            </a:r>
            <a:r>
              <a:rPr lang="en-AU" sz="1200" kern="1200" dirty="0" err="1" smtClean="0">
                <a:solidFill>
                  <a:schemeClr val="tx1"/>
                </a:solidFill>
                <a:latin typeface="+mn-lt"/>
                <a:ea typeface="+mn-ea"/>
                <a:cs typeface="+mn-cs"/>
              </a:rPr>
              <a:t>moodle</a:t>
            </a:r>
            <a:r>
              <a:rPr lang="en-AU" sz="1200" kern="1200" dirty="0" smtClean="0">
                <a:solidFill>
                  <a:schemeClr val="tx1"/>
                </a:solidFill>
                <a:latin typeface="+mn-lt"/>
                <a:ea typeface="+mn-ea"/>
                <a:cs typeface="+mn-cs"/>
              </a:rPr>
              <a:t> course made by me and you</a:t>
            </a:r>
          </a:p>
          <a:p>
            <a:r>
              <a:rPr lang="en-AU" sz="1200" kern="1200" dirty="0" smtClean="0">
                <a:solidFill>
                  <a:schemeClr val="tx1"/>
                </a:solidFill>
                <a:latin typeface="+mn-lt"/>
                <a:ea typeface="+mn-ea"/>
                <a:cs typeface="+mn-cs"/>
              </a:rPr>
              <a:t> </a:t>
            </a:r>
          </a:p>
          <a:p>
            <a:r>
              <a:rPr lang="en-AU" sz="1200" b="1" kern="1200" dirty="0" smtClean="0">
                <a:solidFill>
                  <a:schemeClr val="tx1"/>
                </a:solidFill>
                <a:latin typeface="+mn-lt"/>
                <a:ea typeface="+mn-ea"/>
                <a:cs typeface="+mn-cs"/>
              </a:rPr>
              <a:t>Verse 3</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The MOODLE ’</a:t>
            </a:r>
            <a:r>
              <a:rPr lang="en-AU" sz="1200" kern="1200" dirty="0" err="1" smtClean="0">
                <a:solidFill>
                  <a:schemeClr val="tx1"/>
                </a:solidFill>
                <a:latin typeface="+mn-lt"/>
                <a:ea typeface="+mn-ea"/>
                <a:cs typeface="+mn-cs"/>
              </a:rPr>
              <a:t>s</a:t>
            </a:r>
            <a:r>
              <a:rPr lang="en-AU" sz="1200" kern="1200" dirty="0" smtClean="0">
                <a:solidFill>
                  <a:schemeClr val="tx1"/>
                </a:solidFill>
                <a:latin typeface="+mn-lt"/>
                <a:ea typeface="+mn-ea"/>
                <a:cs typeface="+mn-cs"/>
              </a:rPr>
              <a:t> got oodles of things to do in every course you see</a:t>
            </a:r>
          </a:p>
          <a:p>
            <a:r>
              <a:rPr lang="en-AU" sz="1200" kern="1200" dirty="0" smtClean="0">
                <a:solidFill>
                  <a:schemeClr val="tx1"/>
                </a:solidFill>
                <a:latin typeface="+mn-lt"/>
                <a:ea typeface="+mn-ea"/>
                <a:cs typeface="+mn-cs"/>
              </a:rPr>
              <a:t>And it’s </a:t>
            </a:r>
            <a:r>
              <a:rPr lang="en-AU" sz="1200" kern="1200" dirty="0" err="1" smtClean="0">
                <a:solidFill>
                  <a:schemeClr val="tx1"/>
                </a:solidFill>
                <a:latin typeface="+mn-lt"/>
                <a:ea typeface="+mn-ea"/>
                <a:cs typeface="+mn-cs"/>
              </a:rPr>
              <a:t>JINGs</a:t>
            </a:r>
            <a:r>
              <a:rPr lang="en-AU" sz="1200" kern="1200" dirty="0" smtClean="0">
                <a:solidFill>
                  <a:schemeClr val="tx1"/>
                </a:solidFill>
                <a:latin typeface="+mn-lt"/>
                <a:ea typeface="+mn-ea"/>
                <a:cs typeface="+mn-cs"/>
              </a:rPr>
              <a:t> and conversations too</a:t>
            </a:r>
          </a:p>
          <a:p>
            <a:r>
              <a:rPr lang="en-AU" sz="1200" kern="1200" dirty="0" smtClean="0">
                <a:solidFill>
                  <a:schemeClr val="tx1"/>
                </a:solidFill>
                <a:latin typeface="+mn-lt"/>
                <a:ea typeface="+mn-ea"/>
                <a:cs typeface="+mn-cs"/>
              </a:rPr>
              <a:t>The MOODLE ’</a:t>
            </a:r>
            <a:r>
              <a:rPr lang="en-AU" sz="1200" kern="1200" dirty="0" err="1" smtClean="0">
                <a:solidFill>
                  <a:schemeClr val="tx1"/>
                </a:solidFill>
                <a:latin typeface="+mn-lt"/>
                <a:ea typeface="+mn-ea"/>
                <a:cs typeface="+mn-cs"/>
              </a:rPr>
              <a:t>s</a:t>
            </a:r>
            <a:r>
              <a:rPr lang="en-AU" sz="1200" kern="1200" dirty="0" smtClean="0">
                <a:solidFill>
                  <a:schemeClr val="tx1"/>
                </a:solidFill>
                <a:latin typeface="+mn-lt"/>
                <a:ea typeface="+mn-ea"/>
                <a:cs typeface="+mn-cs"/>
              </a:rPr>
              <a:t> got oodles of things to do in every course you see</a:t>
            </a:r>
          </a:p>
          <a:p>
            <a:r>
              <a:rPr lang="en-AU" sz="1200" kern="1200" dirty="0" smtClean="0">
                <a:solidFill>
                  <a:schemeClr val="tx1"/>
                </a:solidFill>
                <a:latin typeface="+mn-lt"/>
                <a:ea typeface="+mn-ea"/>
                <a:cs typeface="+mn-cs"/>
              </a:rPr>
              <a:t>And they’re made by me and you </a:t>
            </a:r>
          </a:p>
          <a:p>
            <a:r>
              <a:rPr lang="en-AU" sz="1200" kern="1200" dirty="0" smtClean="0">
                <a:solidFill>
                  <a:schemeClr val="tx1"/>
                </a:solidFill>
                <a:latin typeface="+mn-lt"/>
                <a:ea typeface="+mn-ea"/>
                <a:cs typeface="+mn-cs"/>
              </a:rPr>
              <a:t> </a:t>
            </a:r>
          </a:p>
          <a:p>
            <a:r>
              <a:rPr lang="en-AU" sz="1200" kern="1200" dirty="0" smtClean="0">
                <a:solidFill>
                  <a:schemeClr val="tx1"/>
                </a:solidFill>
                <a:latin typeface="+mn-lt"/>
                <a:ea typeface="+mn-ea"/>
                <a:cs typeface="+mn-cs"/>
              </a:rPr>
              <a:t> </a:t>
            </a:r>
          </a:p>
          <a:p>
            <a:r>
              <a:rPr lang="en-AU"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you are happy and have labeled it,  the </a:t>
            </a:r>
            <a:r>
              <a:rPr lang="en-US" dirty="0" err="1" smtClean="0"/>
              <a:t>JINGis</a:t>
            </a:r>
            <a:r>
              <a:rPr lang="en-US" dirty="0" smtClean="0"/>
              <a:t>  In </a:t>
            </a:r>
            <a:r>
              <a:rPr lang="en-US" dirty="0" smtClean="0"/>
              <a:t>History</a:t>
            </a:r>
          </a:p>
          <a:p>
            <a:r>
              <a:rPr lang="en-US" dirty="0" smtClean="0"/>
              <a:t>The eye on the left is view</a:t>
            </a:r>
          </a:p>
          <a:p>
            <a:r>
              <a:rPr lang="en-US" dirty="0" smtClean="0"/>
              <a:t>To grab</a:t>
            </a:r>
            <a:r>
              <a:rPr lang="en-US" baseline="0" dirty="0" smtClean="0"/>
              <a:t> the link you will need to touch the </a:t>
            </a:r>
            <a:r>
              <a:rPr lang="en-US" baseline="0" dirty="0" err="1" smtClean="0"/>
              <a:t>multiarrow</a:t>
            </a:r>
            <a:r>
              <a:rPr lang="en-US" baseline="0" dirty="0" smtClean="0"/>
              <a:t> icon (and register.</a:t>
            </a:r>
            <a:r>
              <a:rPr lang="en-US" baseline="0" dirty="0" smtClean="0"/>
              <a:t>) or you can just open it and copy the </a:t>
            </a:r>
            <a:r>
              <a:rPr lang="en-US" baseline="0" dirty="0" err="1" smtClean="0"/>
              <a:t>url</a:t>
            </a:r>
            <a:r>
              <a:rPr lang="en-US" baseline="0" dirty="0" smtClean="0"/>
              <a:t>.</a:t>
            </a:r>
          </a:p>
          <a:p>
            <a:r>
              <a:rPr lang="en-US" baseline="0" dirty="0" smtClean="0"/>
              <a:t>If you register, watch </a:t>
            </a:r>
            <a:r>
              <a:rPr lang="en-US" baseline="0" dirty="0" smtClean="0"/>
              <a:t>all the </a:t>
            </a:r>
            <a:r>
              <a:rPr lang="en-US" baseline="0" dirty="0" err="1" smtClean="0"/>
              <a:t>screencasts</a:t>
            </a:r>
            <a:r>
              <a:rPr lang="en-US" baseline="0" dirty="0" smtClean="0"/>
              <a:t> on the site to make your library and moving </a:t>
            </a:r>
            <a:r>
              <a:rPr lang="en-US" baseline="0" dirty="0" err="1" smtClean="0"/>
              <a:t>screencasts</a:t>
            </a:r>
            <a:r>
              <a:rPr lang="en-US" baseline="0" dirty="0" smtClean="0"/>
              <a:t> from JING (public) to a folder (Private</a:t>
            </a:r>
            <a:r>
              <a:rPr lang="en-US" baseline="0" dirty="0" smtClean="0"/>
              <a:t>)</a:t>
            </a:r>
          </a:p>
          <a:p>
            <a:r>
              <a:rPr lang="en-US" baseline="0" dirty="0" smtClean="0"/>
              <a:t>Now you are the autonomous learner!</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solidFill>
                  <a:srgbClr val="FF0000"/>
                </a:solidFill>
              </a:rPr>
              <a:t>If I have time in the Crown workshop I will show these however if you are interested you can go and look yourself.  Screencast-0-matic.com</a:t>
            </a:r>
            <a:r>
              <a:rPr lang="en-US" baseline="0" dirty="0" smtClean="0">
                <a:solidFill>
                  <a:srgbClr val="FF0000"/>
                </a:solidFill>
              </a:rPr>
              <a:t> has a longer time frame but less privacy.  You have 3 options for saving though and one of these is direct to </a:t>
            </a:r>
            <a:r>
              <a:rPr lang="en-US" baseline="0" dirty="0" err="1" smtClean="0">
                <a:solidFill>
                  <a:srgbClr val="FF0000"/>
                </a:solidFill>
              </a:rPr>
              <a:t>Youtube</a:t>
            </a:r>
            <a:r>
              <a:rPr lang="en-US" baseline="0" dirty="0" smtClean="0">
                <a:solidFill>
                  <a:srgbClr val="FF0000"/>
                </a:solidFill>
              </a:rPr>
              <a:t>.</a:t>
            </a:r>
          </a:p>
          <a:p>
            <a:pPr>
              <a:buNone/>
            </a:pPr>
            <a:endParaRPr lang="en-US" baseline="0" dirty="0" smtClean="0">
              <a:solidFill>
                <a:srgbClr val="FF0000"/>
              </a:solidFill>
            </a:endParaRPr>
          </a:p>
          <a:p>
            <a:pPr>
              <a:buNone/>
            </a:pPr>
            <a:r>
              <a:rPr lang="en-US" baseline="0" dirty="0" smtClean="0">
                <a:solidFill>
                  <a:srgbClr val="FF0000"/>
                </a:solidFill>
              </a:rPr>
              <a:t>The last link was a JING feedback on a student’s first </a:t>
            </a:r>
            <a:r>
              <a:rPr lang="en-US" baseline="0" dirty="0" err="1" smtClean="0">
                <a:solidFill>
                  <a:srgbClr val="FF0000"/>
                </a:solidFill>
              </a:rPr>
              <a:t>screencast</a:t>
            </a:r>
            <a:r>
              <a:rPr lang="en-US" baseline="0" dirty="0" smtClean="0">
                <a:solidFill>
                  <a:srgbClr val="FF0000"/>
                </a:solidFill>
              </a:rPr>
              <a:t> to see if it worked.  The 60+ year old student used the word ‘cathedral’ correctly to me on a field trip held 2 weeks later so pronunciation feedback was successful as far as I was concerned</a:t>
            </a:r>
            <a:r>
              <a:rPr lang="en-US" baseline="0" dirty="0" smtClean="0">
                <a:solidFill>
                  <a:srgbClr val="FF0000"/>
                </a:solidFill>
              </a:rPr>
              <a:t>.</a:t>
            </a:r>
          </a:p>
          <a:p>
            <a:r>
              <a:rPr lang="en-US" baseline="0" dirty="0" smtClean="0"/>
              <a:t>Attendees should now spend the rest of the session trying out both sites if possible.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Screencast-o-matic</a:t>
            </a:r>
            <a:r>
              <a:rPr lang="en-US" baseline="0" dirty="0" smtClean="0"/>
              <a:t> only has a privacy function for premium ($$$you pay).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Skip to the last slide for PP link.</a:t>
            </a:r>
          </a:p>
          <a:p>
            <a:r>
              <a:rPr lang="en-US" dirty="0" smtClean="0"/>
              <a:t>(There is probably not enough</a:t>
            </a:r>
            <a:r>
              <a:rPr lang="en-US" baseline="0" dirty="0" smtClean="0"/>
              <a:t> time for the rest of this presentation – slides 11-</a:t>
            </a:r>
            <a:r>
              <a:rPr lang="en-US" dirty="0" smtClean="0"/>
              <a:t>14. Download the </a:t>
            </a:r>
            <a:r>
              <a:rPr lang="en-US" dirty="0" err="1" smtClean="0"/>
              <a:t>powerpoint</a:t>
            </a:r>
            <a:r>
              <a:rPr lang="en-US" dirty="0" smtClean="0"/>
              <a:t> from my site-see slide 1 or the last one.</a:t>
            </a:r>
          </a:p>
          <a:p>
            <a:r>
              <a:rPr lang="en-US" dirty="0" smtClean="0"/>
              <a:t>Other ways to ‘flip the classroom’,</a:t>
            </a:r>
            <a:r>
              <a:rPr lang="en-US" baseline="0" dirty="0" smtClean="0"/>
              <a:t> useful </a:t>
            </a:r>
            <a:r>
              <a:rPr lang="en-US" baseline="0" dirty="0" err="1" smtClean="0"/>
              <a:t>CoPs</a:t>
            </a:r>
            <a:r>
              <a:rPr lang="en-US" baseline="0" dirty="0" smtClean="0"/>
              <a:t> to join and the issue most teachers ask about: how much time does is take?)</a:t>
            </a:r>
            <a:endParaRPr lang="en-US" dirty="0" smtClean="0"/>
          </a:p>
          <a:p>
            <a:pPr>
              <a:buNone/>
            </a:pPr>
            <a:endParaRPr lang="en-US" dirty="0" smtClean="0">
              <a:hlinkClick r:id="rId3"/>
            </a:endParaRPr>
          </a:p>
          <a:p>
            <a:pPr>
              <a:buNone/>
            </a:pPr>
            <a:r>
              <a:rPr lang="en-US" dirty="0" smtClean="0">
                <a:hlinkClick r:id="rId4"/>
              </a:rPr>
              <a:t>www.screencast-o-matic.com</a:t>
            </a:r>
            <a:endParaRPr lang="en-US" dirty="0" smtClean="0"/>
          </a:p>
          <a:p>
            <a:r>
              <a:rPr lang="en-US" dirty="0" smtClean="0"/>
              <a:t>FREE.  Longer time so</a:t>
            </a:r>
            <a:r>
              <a:rPr lang="en-US" baseline="0" dirty="0" smtClean="0"/>
              <a:t> good for long texts and students to use immediately or they can register.</a:t>
            </a:r>
            <a:endParaRPr lang="en-US" dirty="0" smtClean="0"/>
          </a:p>
          <a:p>
            <a:r>
              <a:rPr lang="en-US" dirty="0" smtClean="0"/>
              <a:t>Upload to </a:t>
            </a:r>
            <a:r>
              <a:rPr lang="en-US" dirty="0" err="1" smtClean="0"/>
              <a:t>youtube</a:t>
            </a:r>
            <a:r>
              <a:rPr lang="en-US" dirty="0" smtClean="0"/>
              <a:t> but not sure if it is private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Reasonable upgrades for both sites mentioned.</a:t>
            </a:r>
          </a:p>
          <a:p>
            <a:endParaRPr lang="en-US" dirty="0" smtClean="0"/>
          </a:p>
          <a:p>
            <a:r>
              <a:rPr lang="en-US" dirty="0" smtClean="0"/>
              <a:t>Examples of students making </a:t>
            </a:r>
            <a:r>
              <a:rPr lang="en-US" dirty="0" err="1" smtClean="0"/>
              <a:t>screencasts</a:t>
            </a:r>
            <a:r>
              <a:rPr lang="en-US" dirty="0" smtClean="0"/>
              <a:t>:</a:t>
            </a:r>
          </a:p>
          <a:p>
            <a:pPr>
              <a:buNone/>
            </a:pPr>
            <a:r>
              <a:rPr lang="en-NZ" i="1" u="sng" dirty="0" smtClean="0">
                <a:hlinkClick r:id="rId5"/>
              </a:rPr>
              <a:t>http://www.screencast-o-matic.com/watch/cXhlcdbET</a:t>
            </a:r>
            <a:r>
              <a:rPr lang="en-NZ" dirty="0" smtClean="0"/>
              <a:t> </a:t>
            </a:r>
          </a:p>
          <a:p>
            <a:pPr>
              <a:buNone/>
            </a:pPr>
            <a:r>
              <a:rPr lang="en-NZ" i="1" u="sng" dirty="0" smtClean="0">
                <a:hlinkClick r:id="rId6"/>
              </a:rPr>
              <a:t>http://www.screencast-o-matic.com/watch/cXhlVnbEw</a:t>
            </a:r>
            <a:endParaRPr lang="en-NZ" i="1" u="sng" dirty="0" smtClean="0"/>
          </a:p>
          <a:p>
            <a:pPr>
              <a:buNone/>
            </a:pPr>
            <a:r>
              <a:rPr lang="en-NZ" i="0" u="none" dirty="0" smtClean="0"/>
              <a:t>Feedback to a student on their first screencast.  The student is over 60 years.</a:t>
            </a:r>
          </a:p>
          <a:p>
            <a:pPr>
              <a:buNone/>
            </a:pPr>
            <a:r>
              <a:rPr lang="en-US" dirty="0" smtClean="0">
                <a:hlinkClick r:id="rId7"/>
              </a:rPr>
              <a:t>http://www.screencast.com/users/Yvonnz/folders/Elementary%202%20writing%20feedback%20-%20May2011/media/53ef208a-7251-4b27-8fa3-0e1dfe1be905</a:t>
            </a:r>
            <a:endParaRPr lang="en-US" dirty="0" smtClean="0"/>
          </a:p>
          <a:p>
            <a:pPr>
              <a:buNone/>
            </a:pPr>
            <a:r>
              <a:rPr lang="en-NZ"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solidFill>
                  <a:srgbClr val="FF0000"/>
                </a:solidFill>
              </a:rPr>
              <a:t>Camtasia</a:t>
            </a:r>
            <a:r>
              <a:rPr lang="en-US" dirty="0" smtClean="0">
                <a:solidFill>
                  <a:srgbClr val="FF0000"/>
                </a:solidFill>
              </a:rPr>
              <a:t> software?? Is also made by </a:t>
            </a:r>
            <a:r>
              <a:rPr lang="en-US" dirty="0" err="1" smtClean="0">
                <a:solidFill>
                  <a:srgbClr val="FF0000"/>
                </a:solidFill>
              </a:rPr>
              <a:t>Techsmith</a:t>
            </a:r>
            <a:r>
              <a:rPr lang="en-US" dirty="0" smtClean="0">
                <a:solidFill>
                  <a:srgbClr val="FF0000"/>
                </a:solidFill>
              </a:rPr>
              <a:t>. Similar</a:t>
            </a:r>
            <a:r>
              <a:rPr lang="en-US" baseline="0" dirty="0" smtClean="0">
                <a:solidFill>
                  <a:srgbClr val="FF0000"/>
                </a:solidFill>
              </a:rPr>
              <a:t> to a professional recording studio and not as easy to get around but professional results.  Used by the librarians at Unitec and one or two savvy colleagues.</a:t>
            </a:r>
            <a:endParaRPr lang="en-US" dirty="0" smtClean="0"/>
          </a:p>
          <a:p>
            <a:pPr>
              <a:buNone/>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Students can make one without any saving except the link at </a:t>
            </a:r>
            <a:r>
              <a:rPr lang="en-US" dirty="0" err="1" smtClean="0"/>
              <a:t>screencast-o-matic</a:t>
            </a:r>
            <a:r>
              <a:rPr lang="en-US" dirty="0" smtClean="0"/>
              <a:t> but java script </a:t>
            </a:r>
            <a:r>
              <a:rPr lang="en-US" dirty="0" err="1" smtClean="0"/>
              <a:t>appelet</a:t>
            </a:r>
            <a:r>
              <a:rPr lang="en-US" baseline="0" dirty="0" smtClean="0"/>
              <a:t> dialog box comes up and you click yes.</a:t>
            </a:r>
          </a:p>
          <a:p>
            <a:r>
              <a:rPr lang="en-US" baseline="0" dirty="0" smtClean="0"/>
              <a:t>If they register for free, then they can talk for much longer – 10mins, no hissing </a:t>
            </a:r>
            <a:r>
              <a:rPr lang="en-US" baseline="0" dirty="0" err="1" smtClean="0"/>
              <a:t>s</a:t>
            </a:r>
            <a:r>
              <a:rPr lang="en-US" baseline="0" dirty="0" smtClean="0"/>
              <a:t> and they can save to three different places SOM is the </a:t>
            </a:r>
            <a:r>
              <a:rPr lang="en-US" baseline="0" dirty="0" err="1" smtClean="0"/>
              <a:t>equiivalent</a:t>
            </a:r>
            <a:r>
              <a:rPr lang="en-US" baseline="0" dirty="0" smtClean="0"/>
              <a:t> of library on the other site but you cannot make it private without paying, or </a:t>
            </a:r>
            <a:r>
              <a:rPr lang="en-US" baseline="0" dirty="0" err="1" smtClean="0"/>
              <a:t>youtube</a:t>
            </a:r>
            <a:r>
              <a:rPr lang="en-US" baseline="0" dirty="0" smtClean="0"/>
              <a:t> directly.</a:t>
            </a:r>
          </a:p>
          <a:p>
            <a:r>
              <a:rPr lang="en-US" baseline="0" dirty="0" smtClean="0"/>
              <a:t>These are Elementary students and this was their first attempt.</a:t>
            </a:r>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smtClean="0"/>
              <a:t>Why change my writing feedback?</a:t>
            </a:r>
          </a:p>
          <a:p>
            <a:r>
              <a:rPr lang="en-US" sz="1200" dirty="0" smtClean="0"/>
              <a:t>Feedback</a:t>
            </a:r>
            <a:r>
              <a:rPr lang="en-US" sz="1200" baseline="0" dirty="0" smtClean="0"/>
              <a:t> from a colleague at Unitec:  Kath Danaher is on the Diploma Text option.</a:t>
            </a:r>
            <a:endParaRPr lang="en-US" sz="1200" dirty="0" smtClean="0"/>
          </a:p>
          <a:p>
            <a:r>
              <a:rPr lang="en-US" dirty="0" smtClean="0"/>
              <a:t>I have been using </a:t>
            </a:r>
            <a:r>
              <a:rPr lang="en-US" dirty="0" err="1" smtClean="0"/>
              <a:t>screencast-o-matic.com</a:t>
            </a:r>
            <a:r>
              <a:rPr lang="en-US" dirty="0" smtClean="0"/>
              <a:t> to mark EAP essays. I went away from Jing, because it only gave me a 5 minute recording time, which wasn't enough for a sizeable essay. </a:t>
            </a:r>
            <a:r>
              <a:rPr lang="en-US" dirty="0" err="1" smtClean="0"/>
              <a:t>Screencast-o-matic</a:t>
            </a:r>
            <a:r>
              <a:rPr lang="en-US" dirty="0" smtClean="0"/>
              <a:t> gives you 15 minutes, I think. Anyway, at first it was quite a lot slower, as you would expect, but I did get faster. I found I did need to print out the essay first and think about what I was going to say, and I also found that I missed a few things in the recording, whereas on paper of course you can go back and do it easily. The feedback from the Ss was that they found it an extremely useful method of feedback. One of them couldn't access the recording from home - possibly a Java problem, and so had to listen here at Unitec. I think it's mainly useful when you have to make extensive comments on structure, which would take a long time to write down, but are pretty easy to say. I generally made about a 10-11 min recording for each essay (my class have big problems with essays).</a:t>
            </a:r>
            <a:endParaRPr lang="en-US" sz="1200" dirty="0" smtClean="0"/>
          </a:p>
          <a:p>
            <a:endParaRPr lang="en-US" dirty="0" smtClean="0"/>
          </a:p>
          <a:p>
            <a:pPr>
              <a:buNone/>
            </a:pPr>
            <a:r>
              <a:rPr lang="en-US" dirty="0" smtClean="0">
                <a:hlinkClick r:id="rId3"/>
              </a:rPr>
              <a:t>http://community.learningobjects.com/Users/Nancy.Rubin/Objects_of_Interest/2011/01/Audio_Feedback_for_Students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Lots of research confirms success stories with audio feedback and local</a:t>
            </a:r>
            <a:r>
              <a:rPr lang="en-US" baseline="0" dirty="0" smtClean="0"/>
              <a:t> anecdotal evidence supports use of </a:t>
            </a:r>
            <a:r>
              <a:rPr lang="en-US" baseline="0" dirty="0" err="1" smtClean="0"/>
              <a:t>screencasts</a:t>
            </a:r>
            <a:r>
              <a:rPr lang="en-US" baseline="0" dirty="0" smtClean="0"/>
              <a:t> as well.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SCREENCAST FEEDBACK engages VAK learning styles altogether.</a:t>
            </a:r>
          </a:p>
          <a:p>
            <a:endParaRPr lang="en-US" dirty="0" smtClean="0"/>
          </a:p>
          <a:p>
            <a:r>
              <a:rPr lang="en-US" dirty="0" smtClean="0"/>
              <a:t>ISSUES??</a:t>
            </a:r>
          </a:p>
          <a:p>
            <a:r>
              <a:rPr lang="en-US" dirty="0" smtClean="0"/>
              <a:t>What about the workload?  I have found you get quicker and overall it is a much more </a:t>
            </a:r>
            <a:r>
              <a:rPr lang="en-US" dirty="0" err="1" smtClean="0"/>
              <a:t>personalised</a:t>
            </a:r>
            <a:r>
              <a:rPr lang="en-US" dirty="0" smtClean="0"/>
              <a:t> approach to feedback.  Students have</a:t>
            </a:r>
            <a:r>
              <a:rPr lang="en-US" baseline="0" dirty="0" smtClean="0"/>
              <a:t> accessed their own videos up to 6 times or more so it shows that they are learning at their own pace as well.</a:t>
            </a:r>
            <a:endParaRPr lang="en-US" dirty="0" smtClean="0"/>
          </a:p>
          <a:p>
            <a:endParaRPr lang="en-US" dirty="0" smtClean="0"/>
          </a:p>
          <a:p>
            <a:r>
              <a:rPr lang="en-US" dirty="0" smtClean="0"/>
              <a:t>Providing feedback for students is one of the most important (and often most difficult) part of being a teacher. Providing feedback to students in audio format has been the topic of many recent studies. In a </a:t>
            </a:r>
            <a:r>
              <a:rPr lang="en-US" dirty="0" smtClean="0">
                <a:hlinkClick r:id="rId4"/>
              </a:rPr>
              <a:t>study done by the Sloan Consortium</a:t>
            </a:r>
            <a:r>
              <a:rPr lang="en-US" dirty="0" smtClean="0"/>
              <a:t>, audio feedback was received very positively by students. </a:t>
            </a:r>
          </a:p>
          <a:p>
            <a:r>
              <a:rPr lang="en-US" dirty="0" smtClean="0"/>
              <a:t>Audio feedback was perceived to be more effective than text-based feedback for conveying nuance; </a:t>
            </a:r>
          </a:p>
          <a:p>
            <a:r>
              <a:rPr lang="en-US" dirty="0" smtClean="0"/>
              <a:t>Audio feedback was associated with feelings of increased involvement and enhanced learning community interactions; </a:t>
            </a:r>
          </a:p>
          <a:p>
            <a:r>
              <a:rPr lang="en-US" dirty="0" smtClean="0"/>
              <a:t>Audio feedback was associated with increased retention of content; and </a:t>
            </a:r>
          </a:p>
          <a:p>
            <a:r>
              <a:rPr lang="en-US" dirty="0" smtClean="0"/>
              <a:t>Audio feedback was associated with the perception that the instructor cared more about the student. </a:t>
            </a:r>
          </a:p>
          <a:p>
            <a:r>
              <a:rPr lang="en-US" dirty="0" smtClean="0"/>
              <a:t>Document analysis revealed that students were three times more likely to apply content for which audio commenting was provided in class projects than was the case for content for which text based commenting was provided. Audio commenting was also found to significantly increase the level at which students applied such content.</a:t>
            </a:r>
          </a:p>
          <a:p>
            <a:endParaRPr lang="en-US" dirty="0" smtClean="0"/>
          </a:p>
          <a:p>
            <a:r>
              <a:rPr lang="en-US" dirty="0" smtClean="0"/>
              <a:t>JISC (digital Media – free help and advice to the UK further and higher</a:t>
            </a:r>
            <a:r>
              <a:rPr lang="en-US" baseline="0" dirty="0" smtClean="0"/>
              <a:t> </a:t>
            </a:r>
            <a:r>
              <a:rPr lang="en-US" baseline="0" dirty="0" err="1" smtClean="0"/>
              <a:t>ed</a:t>
            </a:r>
            <a:r>
              <a:rPr lang="en-US" baseline="0" dirty="0" smtClean="0"/>
              <a:t> </a:t>
            </a:r>
            <a:r>
              <a:rPr lang="en-US" baseline="0" dirty="0" err="1" smtClean="0"/>
              <a:t>comm</a:t>
            </a:r>
            <a:r>
              <a:rPr lang="en-US" baseline="0" dirty="0" smtClean="0"/>
              <a:t>)  </a:t>
            </a:r>
            <a:r>
              <a:rPr lang="en-US" dirty="0" smtClean="0"/>
              <a:t>has done quite a bit of </a:t>
            </a:r>
            <a:r>
              <a:rPr lang="en-US" dirty="0" smtClean="0">
                <a:hlinkClick r:id="rId5"/>
              </a:rPr>
              <a:t>research on the topic of audio feedback</a:t>
            </a:r>
            <a:r>
              <a:rPr lang="en-US" dirty="0" smtClean="0"/>
              <a:t>. According to the National Student Survey (HEFCE, 2007) student feedback from tutors and assessors impacts heavily on student satisfaction. Themes that emerged in case studies, that help define this improvement include:</a:t>
            </a:r>
          </a:p>
          <a:p>
            <a:r>
              <a:rPr lang="en-US" dirty="0" smtClean="0"/>
              <a:t>Communicating on a more personal level</a:t>
            </a:r>
          </a:p>
          <a:p>
            <a:r>
              <a:rPr lang="en-US" dirty="0" smtClean="0"/>
              <a:t>The ability to present tone</a:t>
            </a:r>
          </a:p>
          <a:p>
            <a:r>
              <a:rPr lang="en-US" dirty="0" smtClean="0"/>
              <a:t>Motivating students</a:t>
            </a:r>
          </a:p>
          <a:p>
            <a:r>
              <a:rPr lang="en-US" dirty="0" smtClean="0"/>
              <a:t>Informing students how to improve</a:t>
            </a:r>
          </a:p>
          <a:p>
            <a:r>
              <a:rPr lang="en-US" dirty="0" smtClean="0"/>
              <a:t>Forcing students to listen to all of the feedback, not selecting only the sections they desire</a:t>
            </a:r>
          </a:p>
          <a:p>
            <a:r>
              <a:rPr lang="en-US" dirty="0" smtClean="0"/>
              <a:t>Providing an alternative to often ineligible handwriting</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Are </a:t>
            </a:r>
            <a:r>
              <a:rPr lang="en-US" dirty="0" err="1" smtClean="0"/>
              <a:t>screencasts</a:t>
            </a:r>
            <a:r>
              <a:rPr lang="en-US" dirty="0" smtClean="0"/>
              <a:t> as good as </a:t>
            </a:r>
            <a:r>
              <a:rPr lang="en-US" dirty="0" err="1" smtClean="0"/>
              <a:t>vodcasts</a:t>
            </a:r>
            <a:r>
              <a:rPr lang="en-US" dirty="0" smtClean="0"/>
              <a:t> and podcasts for ‘flipping the classroom’?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a:buNone/>
            </a:pPr>
            <a:r>
              <a:rPr lang="en-US" b="0" dirty="0" smtClean="0"/>
              <a:t>All 3 are ways to flip the classroom</a:t>
            </a:r>
            <a:r>
              <a:rPr lang="en-US" b="0" baseline="0" dirty="0" smtClean="0"/>
              <a:t> and can be used for different tasks: feedback or creation of content, content and interactive class practice, and content and pronunciation or speaking activities for use with WMD – not weapons of mass destruction but wireless mobile devices!</a:t>
            </a:r>
          </a:p>
          <a:p>
            <a:pPr>
              <a:buNone/>
            </a:pPr>
            <a:endParaRPr lang="en-US" b="0" dirty="0" smtClean="0"/>
          </a:p>
          <a:p>
            <a:pPr>
              <a:buNone/>
            </a:pPr>
            <a:r>
              <a:rPr lang="en-US" b="1" dirty="0" smtClean="0"/>
              <a:t>How to put your content out there…</a:t>
            </a:r>
          </a:p>
          <a:p>
            <a:r>
              <a:rPr lang="en-US" dirty="0" err="1" smtClean="0"/>
              <a:t>Vodcasts</a:t>
            </a:r>
            <a:r>
              <a:rPr lang="en-US" dirty="0" smtClean="0"/>
              <a:t> – </a:t>
            </a:r>
            <a:r>
              <a:rPr lang="en-US" dirty="0" err="1" smtClean="0"/>
              <a:t>Youtube</a:t>
            </a:r>
            <a:r>
              <a:rPr lang="en-US" dirty="0" smtClean="0"/>
              <a:t>* or make them yourself and upload (</a:t>
            </a:r>
            <a:r>
              <a:rPr lang="en-US" dirty="0" err="1" smtClean="0"/>
              <a:t>Screencast-o-matic.com</a:t>
            </a:r>
            <a:r>
              <a:rPr lang="en-US" dirty="0" smtClean="0"/>
              <a:t> is 15 </a:t>
            </a:r>
            <a:r>
              <a:rPr lang="en-US" dirty="0" err="1" smtClean="0"/>
              <a:t>mins</a:t>
            </a:r>
            <a:r>
              <a:rPr lang="en-US" dirty="0" smtClean="0"/>
              <a:t> total </a:t>
            </a:r>
            <a:r>
              <a:rPr lang="en-US" dirty="0" err="1" smtClean="0"/>
              <a:t>cf</a:t>
            </a:r>
            <a:r>
              <a:rPr lang="en-US" baseline="0" dirty="0" smtClean="0"/>
              <a:t> 3mins with </a:t>
            </a:r>
            <a:r>
              <a:rPr lang="en-US" baseline="0" dirty="0" err="1" smtClean="0"/>
              <a:t>screencast.com</a:t>
            </a:r>
            <a:r>
              <a:rPr lang="en-US" baseline="0" dirty="0" smtClean="0"/>
              <a:t>)</a:t>
            </a:r>
          </a:p>
          <a:p>
            <a:r>
              <a:rPr lang="en-US" dirty="0" smtClean="0"/>
              <a:t>*In </a:t>
            </a:r>
            <a:r>
              <a:rPr lang="en-US" dirty="0" err="1" smtClean="0"/>
              <a:t>youtube</a:t>
            </a:r>
            <a:r>
              <a:rPr lang="en-US" dirty="0" smtClean="0"/>
              <a:t> search  type in the structure you want students</a:t>
            </a:r>
            <a:r>
              <a:rPr lang="en-US" baseline="0" dirty="0" smtClean="0"/>
              <a:t> to learn.  I search through them and choose funny ones to show in class but teachers have uploaded pages of presentation examples ….</a:t>
            </a:r>
          </a:p>
          <a:p>
            <a:r>
              <a:rPr lang="en-US" baseline="0" dirty="0" smtClean="0"/>
              <a:t>Try typing present simple tense for example.             </a:t>
            </a:r>
          </a:p>
          <a:p>
            <a:r>
              <a:rPr lang="en-US" baseline="0" dirty="0" smtClean="0"/>
              <a:t> http://</a:t>
            </a:r>
            <a:r>
              <a:rPr lang="en-US" baseline="0" dirty="0" err="1" smtClean="0"/>
              <a:t>www.youtube.com/results?search_query</a:t>
            </a:r>
            <a:r>
              <a:rPr lang="en-US" baseline="0" dirty="0" smtClean="0"/>
              <a:t>=</a:t>
            </a:r>
            <a:r>
              <a:rPr lang="en-US" baseline="0" dirty="0" err="1" smtClean="0"/>
              <a:t>present+simple&amp;aq</a:t>
            </a:r>
            <a:r>
              <a:rPr lang="en-US" baseline="0" dirty="0" smtClean="0"/>
              <a:t>=</a:t>
            </a:r>
            <a:r>
              <a:rPr lang="en-US" baseline="0" dirty="0" err="1" smtClean="0"/>
              <a:t>f</a:t>
            </a:r>
            <a:r>
              <a:rPr lang="en-US" baseline="0" dirty="0" smtClean="0"/>
              <a:t>           </a:t>
            </a:r>
          </a:p>
          <a:p>
            <a:r>
              <a:rPr lang="en-US" baseline="0" dirty="0" smtClean="0"/>
              <a:t>Suggest ones to look at for them but digital natives will look at others while they are there.</a:t>
            </a:r>
          </a:p>
          <a:p>
            <a:endParaRPr lang="en-US" dirty="0" smtClean="0"/>
          </a:p>
          <a:p>
            <a:r>
              <a:rPr lang="en-US" dirty="0" smtClean="0"/>
              <a:t>#Podcasts- mean students subscribe to you or sites you recommend</a:t>
            </a:r>
          </a:p>
          <a:p>
            <a:r>
              <a:rPr lang="en-US" dirty="0" smtClean="0">
                <a:hlinkClick r:id="rId3"/>
              </a:rPr>
              <a:t>http://www.flickr.com/photos/eltpics/sets/</a:t>
            </a:r>
            <a:endParaRPr lang="en-US" dirty="0" smtClean="0"/>
          </a:p>
          <a:p>
            <a:pPr>
              <a:buNone/>
            </a:pPr>
            <a:r>
              <a:rPr lang="en-US" dirty="0" smtClean="0"/>
              <a:t>Free theme photos for your students to add to or use for description rather than ‘</a:t>
            </a:r>
            <a:r>
              <a:rPr lang="en-US" dirty="0" err="1" smtClean="0"/>
              <a:t>googling</a:t>
            </a:r>
            <a:r>
              <a:rPr lang="en-US" dirty="0" smtClean="0"/>
              <a:t>’</a:t>
            </a:r>
          </a:p>
          <a:p>
            <a:endParaRPr lang="en-US" dirty="0" smtClean="0"/>
          </a:p>
          <a:p>
            <a:r>
              <a:rPr lang="en-US" dirty="0" smtClean="0"/>
              <a:t>http://community.learningobjects.com/Users/Nancy.Rubin/Objects_of_Interest/2010/04/Podcasting_-_Audio_on_the_Go</a:t>
            </a:r>
          </a:p>
          <a:p>
            <a:r>
              <a:rPr lang="en-US" sz="1200" b="1" kern="1200" dirty="0" smtClean="0">
                <a:solidFill>
                  <a:schemeClr val="tx1"/>
                </a:solidFill>
                <a:latin typeface="+mn-lt"/>
                <a:ea typeface="+mn-ea"/>
                <a:cs typeface="+mn-cs"/>
              </a:rPr>
              <a:t>What makes a Podcast different?</a:t>
            </a:r>
            <a:endParaRPr lang="en-US" dirty="0" smtClean="0"/>
          </a:p>
          <a:p>
            <a:r>
              <a:rPr lang="en-US" sz="1200" kern="1200" dirty="0" smtClean="0">
                <a:solidFill>
                  <a:schemeClr val="tx1"/>
                </a:solidFill>
                <a:latin typeface="+mn-lt"/>
                <a:ea typeface="+mn-ea"/>
                <a:cs typeface="+mn-cs"/>
              </a:rPr>
              <a:t>The fact that they allow you to subscribe to them.  New episodes are </a:t>
            </a:r>
            <a:r>
              <a:rPr lang="en-US" sz="1200" i="1" kern="1200" dirty="0" smtClean="0">
                <a:solidFill>
                  <a:schemeClr val="tx1"/>
                </a:solidFill>
                <a:latin typeface="+mn-lt"/>
                <a:ea typeface="+mn-ea"/>
                <a:cs typeface="+mn-cs"/>
              </a:rPr>
              <a:t>automatically downloaded as they are produced. Listeners can subscribe via </a:t>
            </a:r>
            <a:r>
              <a:rPr lang="en-US" sz="1200" i="1" kern="1200" dirty="0" err="1" smtClean="0">
                <a:solidFill>
                  <a:schemeClr val="tx1"/>
                </a:solidFill>
                <a:latin typeface="+mn-lt"/>
                <a:ea typeface="+mn-ea"/>
                <a:cs typeface="+mn-cs"/>
              </a:rPr>
              <a:t>Podcatcher</a:t>
            </a:r>
            <a:r>
              <a:rPr lang="en-US" sz="1200" i="1" kern="1200" dirty="0" smtClean="0">
                <a:solidFill>
                  <a:schemeClr val="tx1"/>
                </a:solidFill>
                <a:latin typeface="+mn-lt"/>
                <a:ea typeface="+mn-ea"/>
                <a:cs typeface="+mn-cs"/>
              </a:rPr>
              <a:t> software, and an RSS reader that supports enclosures, or iTunes.</a:t>
            </a:r>
            <a:endParaRPr lang="en-US" dirty="0" smtClean="0"/>
          </a:p>
          <a:p>
            <a:r>
              <a:rPr lang="en-US" dirty="0" smtClean="0"/>
              <a:t>Even though the technology has been around for a while, we are still </a:t>
            </a:r>
            <a:r>
              <a:rPr lang="en-US" sz="1200" b="1" kern="1200" dirty="0" smtClean="0">
                <a:solidFill>
                  <a:schemeClr val="tx1"/>
                </a:solidFill>
                <a:latin typeface="+mn-lt"/>
                <a:ea typeface="+mn-ea"/>
                <a:cs typeface="+mn-cs"/>
              </a:rPr>
              <a:t>experimenting with audio.</a:t>
            </a:r>
            <a:endParaRPr lang="en-US" dirty="0" smtClean="0"/>
          </a:p>
          <a:p>
            <a:r>
              <a:rPr lang="en-US" sz="1200" kern="1200" dirty="0" smtClean="0">
                <a:solidFill>
                  <a:schemeClr val="tx1"/>
                </a:solidFill>
                <a:latin typeface="+mn-lt"/>
                <a:ea typeface="+mn-ea"/>
                <a:cs typeface="+mn-cs"/>
              </a:rPr>
              <a:t>The idea is not to create a Podcast that sounds something like you would hear on the AM/FM or even Satellite dial. The idea here is to use this opportunity to experiment - with both audio and video. So, instead of always getting a "produced" show, what you're hearing is usually an attempt to do something different.</a:t>
            </a:r>
            <a:endParaRPr lang="en-US" dirty="0" smtClean="0"/>
          </a:p>
          <a:p>
            <a:r>
              <a:rPr lang="en-US" dirty="0" smtClean="0">
                <a:hlinkClick r:id="rId4" tooltip="http://www.twistimage.com/blog/archives/the-purpose-of-podcasting/"/>
              </a:rPr>
              <a:t>http://www.twistimage.com/blog/archives/the-purpose-of-podcasting/</a:t>
            </a:r>
            <a:endParaRPr lang="en-US" dirty="0" smtClean="0"/>
          </a:p>
          <a:p>
            <a:r>
              <a:rPr lang="en-US" dirty="0" smtClean="0"/>
              <a:t> </a:t>
            </a:r>
          </a:p>
          <a:p>
            <a:r>
              <a:rPr lang="en-US" dirty="0" smtClean="0"/>
              <a:t>#Podcasts in the classroom? </a:t>
            </a:r>
          </a:p>
          <a:p>
            <a:r>
              <a:rPr lang="en-US" dirty="0" smtClean="0"/>
              <a:t>Students can download their podcasts from their classes and view them wherever they go, whenever they like. </a:t>
            </a:r>
          </a:p>
          <a:p>
            <a:r>
              <a:rPr lang="en-US" dirty="0" smtClean="0"/>
              <a:t>New episodes of a podcast are automatically downloaded when students “subscribe” to that particular podcast. </a:t>
            </a:r>
          </a:p>
          <a:p>
            <a:r>
              <a:rPr lang="en-US" dirty="0" smtClean="0"/>
              <a:t>Instructors can limit the audience to students in their course. </a:t>
            </a:r>
          </a:p>
          <a:p>
            <a:r>
              <a:rPr lang="en-US" dirty="0" smtClean="0"/>
              <a:t>Instructors can produce and publish their own podcasts. </a:t>
            </a:r>
          </a:p>
          <a:p>
            <a:endParaRPr lang="en-US" dirty="0" smtClean="0"/>
          </a:p>
          <a:p>
            <a:r>
              <a:rPr lang="en-US" dirty="0" smtClean="0"/>
              <a:t>What can you do with podcasts?</a:t>
            </a:r>
          </a:p>
          <a:p>
            <a:r>
              <a:rPr lang="en-US" dirty="0" smtClean="0"/>
              <a:t>Digital Storytelling</a:t>
            </a:r>
          </a:p>
          <a:p>
            <a:r>
              <a:rPr lang="en-US" dirty="0" smtClean="0"/>
              <a:t>Student Speeches </a:t>
            </a:r>
          </a:p>
          <a:p>
            <a:r>
              <a:rPr lang="en-US" dirty="0" smtClean="0"/>
              <a:t>Student Plays </a:t>
            </a:r>
          </a:p>
          <a:p>
            <a:r>
              <a:rPr lang="en-US" dirty="0" smtClean="0"/>
              <a:t>Poetry Readings or Poetry Slams </a:t>
            </a:r>
          </a:p>
          <a:p>
            <a:r>
              <a:rPr lang="en-US" dirty="0" smtClean="0"/>
              <a:t>Language Lessons </a:t>
            </a:r>
          </a:p>
          <a:p>
            <a:r>
              <a:rPr lang="en-US" dirty="0" smtClean="0"/>
              <a:t>Class or School Newscast </a:t>
            </a:r>
          </a:p>
          <a:p>
            <a:r>
              <a:rPr lang="en-US" dirty="0" smtClean="0"/>
              <a:t>Oral History Projects </a:t>
            </a:r>
          </a:p>
          <a:p>
            <a:r>
              <a:rPr lang="en-US" dirty="0" smtClean="0"/>
              <a:t>Field Trips </a:t>
            </a:r>
          </a:p>
          <a:p>
            <a:r>
              <a:rPr lang="en-US" dirty="0" smtClean="0"/>
              <a:t>Community History Projects</a:t>
            </a:r>
          </a:p>
          <a:p>
            <a:r>
              <a:rPr lang="en-US" dirty="0" smtClean="0"/>
              <a:t>Class Materials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hlinkClick r:id="rId3"/>
              </a:rPr>
              <a:t>http://www.spellingcity.com/</a:t>
            </a:r>
            <a:endParaRPr lang="en-US" dirty="0" smtClean="0"/>
          </a:p>
          <a:p>
            <a:r>
              <a:rPr lang="en-US" dirty="0" smtClean="0"/>
              <a:t>Games for vocabulary learning</a:t>
            </a:r>
          </a:p>
          <a:p>
            <a:pPr>
              <a:buNone/>
            </a:pPr>
            <a:endParaRPr lang="en-US" dirty="0" smtClean="0">
              <a:hlinkClick r:id="rId4"/>
            </a:endParaRPr>
          </a:p>
          <a:p>
            <a:pPr>
              <a:buNone/>
            </a:pPr>
            <a:r>
              <a:rPr lang="en-US" dirty="0" smtClean="0">
                <a:hlinkClick r:id="rId4"/>
              </a:rPr>
              <a:t>www.survveymonkey.com</a:t>
            </a:r>
          </a:p>
          <a:p>
            <a:r>
              <a:rPr lang="en-US" dirty="0" smtClean="0"/>
              <a:t>Great</a:t>
            </a:r>
            <a:r>
              <a:rPr lang="en-US" baseline="0" dirty="0" smtClean="0"/>
              <a:t> for student generated surveys.</a:t>
            </a:r>
          </a:p>
          <a:p>
            <a:endParaRPr lang="en-US" baseline="0" dirty="0" smtClean="0"/>
          </a:p>
          <a:p>
            <a:r>
              <a:rPr lang="en-US" dirty="0" smtClean="0"/>
              <a:t>http://</a:t>
            </a:r>
            <a:r>
              <a:rPr lang="en-US" dirty="0" err="1" smtClean="0"/>
              <a:t>www.classtools.net</a:t>
            </a:r>
            <a:r>
              <a:rPr lang="en-US" dirty="0" smtClean="0"/>
              <a:t>/Students generate the games themselves</a:t>
            </a:r>
            <a:r>
              <a:rPr lang="en-US" baseline="0" dirty="0" smtClean="0"/>
              <a:t> for others in the class to use</a:t>
            </a:r>
          </a:p>
          <a:p>
            <a:endParaRPr lang="en-US" baseline="0" dirty="0" smtClean="0"/>
          </a:p>
          <a:p>
            <a:r>
              <a:rPr lang="en-US" baseline="0" dirty="0" smtClean="0"/>
              <a:t>Students contribute to the site or use photos to create a conversation (their own </a:t>
            </a:r>
            <a:r>
              <a:rPr lang="en-US" baseline="0" dirty="0" err="1" smtClean="0"/>
              <a:t>screencast</a:t>
            </a:r>
            <a:r>
              <a:rPr lang="en-US" baseline="0" dirty="0" smtClean="0"/>
              <a:t> around).</a:t>
            </a:r>
          </a:p>
          <a:p>
            <a:r>
              <a:rPr lang="en-US" baseline="0" dirty="0" smtClean="0"/>
              <a:t>http://</a:t>
            </a:r>
            <a:r>
              <a:rPr lang="en-US" baseline="0" dirty="0" err="1" smtClean="0"/>
              <a:t>www.flickr.com/photos/eltpics/sets</a:t>
            </a:r>
            <a:r>
              <a:rPr lang="en-US" baseline="0" dirty="0" smtClean="0"/>
              <a:t>/</a:t>
            </a:r>
          </a:p>
          <a:p>
            <a:endParaRPr lang="en-US" baseline="0" dirty="0" smtClean="0"/>
          </a:p>
          <a:p>
            <a:r>
              <a:rPr lang="en-US" baseline="0" dirty="0" smtClean="0"/>
              <a:t>http://</a:t>
            </a:r>
            <a:r>
              <a:rPr lang="en-US" baseline="0" dirty="0" err="1" smtClean="0"/>
              <a:t>prezi.com</a:t>
            </a:r>
            <a:r>
              <a:rPr lang="en-US" baseline="0" dirty="0" smtClean="0"/>
              <a:t> – students create a presentation in a more dynamic form than Power Point.  I am still playing with </a:t>
            </a:r>
            <a:r>
              <a:rPr lang="en-US" baseline="0" dirty="0" err="1" smtClean="0"/>
              <a:t>prezi</a:t>
            </a:r>
            <a:r>
              <a:rPr lang="en-US" baseline="0" dirty="0" smtClean="0"/>
              <a:t> and did not have enough time or confidence to switch to it but you can import PP directly into it.</a:t>
            </a:r>
          </a:p>
          <a:p>
            <a:endParaRPr lang="en-US" baseline="0" dirty="0" smtClean="0"/>
          </a:p>
          <a:p>
            <a:pPr>
              <a:buNone/>
            </a:pPr>
            <a:endParaRPr lang="en-US" dirty="0" smtClean="0"/>
          </a:p>
          <a:p>
            <a:pPr>
              <a:buNone/>
            </a:pPr>
            <a:r>
              <a:rPr lang="en-US" dirty="0" err="1" smtClean="0"/>
              <a:t>CoPs</a:t>
            </a:r>
            <a:r>
              <a:rPr lang="en-US" dirty="0" smtClean="0"/>
              <a:t> to join:</a:t>
            </a:r>
          </a:p>
          <a:p>
            <a:pPr>
              <a:buNone/>
            </a:pPr>
            <a:r>
              <a:rPr lang="en-US" dirty="0" smtClean="0">
                <a:hlinkClick r:id="rId5"/>
              </a:rPr>
              <a:t>http://vodcasting.ning.com</a:t>
            </a:r>
            <a:endParaRPr lang="en-US" dirty="0" smtClean="0"/>
          </a:p>
          <a:p>
            <a:r>
              <a:rPr lang="en-US" dirty="0" smtClean="0"/>
              <a:t>Useful information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6"/>
              </a:rPr>
              <a:t>http://www.cats-pyjamas.net/2011/04/looking-for-interesting-examples-of-blended-learning/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Lots of slide shows to give</a:t>
            </a:r>
            <a:r>
              <a:rPr lang="en-US" baseline="0" dirty="0" smtClean="0"/>
              <a:t> you ideas on how to present content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Digital camera ideas for the classroom:</a:t>
            </a:r>
          </a:p>
          <a:p>
            <a:r>
              <a:rPr lang="en-US" dirty="0" smtClean="0"/>
              <a:t>http://</a:t>
            </a:r>
            <a:r>
              <a:rPr lang="en-US" dirty="0" err="1" smtClean="0"/>
              <a:t>drscavanaugh.org/digitalcamera</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http://sandymillin.wordpress.com/2011/05/18/how-to-join-in-with-eltpics/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site with lots of useful ways to use all of those photos and how to encourage your students to join.</a:t>
            </a:r>
          </a:p>
          <a:p>
            <a:endParaRPr lang="en-US" dirty="0" smtClean="0"/>
          </a:p>
          <a:p>
            <a:r>
              <a:rPr lang="en-US" dirty="0" smtClean="0"/>
              <a:t>Video</a:t>
            </a:r>
            <a:r>
              <a:rPr lang="en-US" baseline="0" dirty="0" smtClean="0"/>
              <a:t> game models</a:t>
            </a:r>
          </a:p>
          <a:p>
            <a:r>
              <a:rPr lang="en-US" dirty="0" smtClean="0"/>
              <a:t>http://www.fluency21.com/blogpost.cfm?blogID=1985</a:t>
            </a:r>
          </a:p>
          <a:p>
            <a:endParaRPr lang="en-US" dirty="0" smtClean="0"/>
          </a:p>
          <a:p>
            <a:r>
              <a:rPr lang="en-US" dirty="0" smtClean="0"/>
              <a:t>Stimulating PP from Nancy Rubin</a:t>
            </a:r>
            <a:r>
              <a:rPr lang="en-US" baseline="0" dirty="0" smtClean="0"/>
              <a:t> about Best Practices for integrating 2.0 into the classroom with website links</a:t>
            </a:r>
          </a:p>
          <a:p>
            <a:r>
              <a:rPr lang="en-US" dirty="0" smtClean="0"/>
              <a:t>http://community.learningobjects.com/Users/Nancy.Rubin/Objects_of_Interest/2011/03/Social_Learning_Best_Practices</a:t>
            </a:r>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The </a:t>
            </a:r>
            <a:r>
              <a:rPr lang="en-US" dirty="0" err="1" smtClean="0"/>
              <a:t>Powerpoint</a:t>
            </a:r>
            <a:r>
              <a:rPr lang="en-US" dirty="0" smtClean="0"/>
              <a:t> will be on my website:</a:t>
            </a:r>
          </a:p>
          <a:p>
            <a:pPr>
              <a:buNone/>
            </a:pPr>
            <a:r>
              <a:rPr lang="en-US" dirty="0" smtClean="0">
                <a:hlinkClick r:id="rId3"/>
              </a:rPr>
              <a:t>www.englishteacher.co.nz</a:t>
            </a:r>
            <a:endParaRPr lang="en-US" dirty="0" smtClean="0"/>
          </a:p>
          <a:p>
            <a:pPr>
              <a:buNone/>
            </a:pPr>
            <a:r>
              <a:rPr lang="en-US" dirty="0" smtClean="0"/>
              <a:t>Go to archives or maybe there will be a link on the front page….</a:t>
            </a:r>
          </a:p>
          <a:p>
            <a:r>
              <a:rPr lang="en-US" dirty="0" smtClean="0"/>
              <a:t>Thanks and go out and practice now as this is the key to all learning!!</a:t>
            </a:r>
          </a:p>
          <a:p>
            <a:r>
              <a:rPr lang="en-US" dirty="0" smtClean="0"/>
              <a:t>ALSO</a:t>
            </a:r>
            <a:r>
              <a:rPr lang="en-US" baseline="0" dirty="0" smtClean="0"/>
              <a:t> as I keep reminding teachers at UNITEC – if we expect our students to be autonomous learners then it is about time we started putting it into practice ourselves as we should be the role models.</a:t>
            </a:r>
          </a:p>
          <a:p>
            <a:endParaRPr lang="en-US" baseline="0" dirty="0" smtClean="0"/>
          </a:p>
          <a:p>
            <a:r>
              <a:rPr lang="en-US" baseline="0" dirty="0" smtClean="0"/>
              <a:t>Ka kite </a:t>
            </a:r>
            <a:r>
              <a:rPr lang="en-US" baseline="0" dirty="0" err="1" smtClean="0"/>
              <a:t>ano</a:t>
            </a:r>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What ‘flipping the classroom’ doesn’t mean: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working in isolation</a:t>
            </a:r>
          </a:p>
          <a:p>
            <a:r>
              <a:rPr lang="en-US" dirty="0" smtClean="0"/>
              <a:t>Only on line videos</a:t>
            </a:r>
          </a:p>
          <a:p>
            <a:r>
              <a:rPr lang="en-US" dirty="0" smtClean="0"/>
              <a:t>Replacement of teachers with videos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spending the entire class staring at computer screens</a:t>
            </a:r>
          </a:p>
          <a:p>
            <a:endParaRPr lang="en-US" dirty="0" smtClean="0"/>
          </a:p>
          <a:p>
            <a:endParaRPr lang="en-US" dirty="0" smtClean="0"/>
          </a:p>
          <a:p>
            <a:r>
              <a:rPr lang="en-US" dirty="0" smtClean="0"/>
              <a:t>An online course</a:t>
            </a:r>
          </a:p>
          <a:p>
            <a:r>
              <a:rPr lang="en-US" dirty="0" smtClean="0"/>
              <a:t>Students working without structure</a:t>
            </a:r>
          </a:p>
          <a:p>
            <a:r>
              <a:rPr lang="en-US" sz="1200" dirty="0" smtClean="0">
                <a:solidFill>
                  <a:srgbClr val="FF0000"/>
                </a:solidFill>
              </a:rPr>
              <a:t> X</a:t>
            </a:r>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‘flipping the classroom’</a:t>
            </a:r>
            <a:r>
              <a:rPr lang="en-US" baseline="0" dirty="0" smtClean="0"/>
              <a:t> means continued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teacher is the ‘guide on the side’ not the ‘sage on the stage’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scary because the teacher’s </a:t>
            </a:r>
            <a:r>
              <a:rPr lang="en-US" dirty="0" err="1" smtClean="0"/>
              <a:t>tradtional</a:t>
            </a:r>
            <a:r>
              <a:rPr lang="en-US" dirty="0" smtClean="0"/>
              <a:t> role is under threat</a:t>
            </a:r>
            <a:r>
              <a:rPr lang="en-US" baseline="0" dirty="0" smtClean="0"/>
              <a:t> and some find the adjustment difficult.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dirty="0" smtClean="0"/>
              <a:t>Content is permanently archived</a:t>
            </a:r>
          </a:p>
          <a:p>
            <a:r>
              <a:rPr lang="en-US" sz="1200" dirty="0" smtClean="0"/>
              <a:t>However it could be links to content – ON YOUTUBE OR  a folder in your </a:t>
            </a:r>
            <a:r>
              <a:rPr lang="en-US" sz="1200" dirty="0" err="1" smtClean="0"/>
              <a:t>screencast</a:t>
            </a:r>
            <a:r>
              <a:rPr lang="en-US" sz="1200" dirty="0" smtClean="0"/>
              <a:t> library</a:t>
            </a:r>
          </a:p>
          <a:p>
            <a:r>
              <a:rPr lang="en-US" sz="1200" dirty="0" smtClean="0"/>
              <a:t>Students who are absent don’t get left behind</a:t>
            </a:r>
          </a:p>
          <a:p>
            <a:r>
              <a:rPr lang="en-US" sz="1200" dirty="0" smtClean="0"/>
              <a:t>A </a:t>
            </a:r>
            <a:r>
              <a:rPr lang="en-US" sz="1200" dirty="0" err="1" smtClean="0"/>
              <a:t>personalised</a:t>
            </a:r>
            <a:r>
              <a:rPr lang="en-US" sz="1200" dirty="0" smtClean="0"/>
              <a:t> education for 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it also means: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Students become more engaged in their learning</a:t>
            </a:r>
          </a:p>
          <a:p>
            <a:r>
              <a:rPr lang="en-US" dirty="0" smtClean="0"/>
              <a:t>Students taking responsibility for their own learning</a:t>
            </a:r>
          </a:p>
          <a:p>
            <a:endParaRPr lang="en-US" dirty="0" smtClean="0"/>
          </a:p>
          <a:p>
            <a:r>
              <a:rPr lang="en-US" dirty="0" smtClean="0"/>
              <a:t>This is from the</a:t>
            </a:r>
            <a:r>
              <a:rPr lang="en-US" baseline="0" dirty="0" smtClean="0"/>
              <a:t> webpage below and looks at math content:</a:t>
            </a:r>
            <a:endParaRPr lang="en-US" dirty="0" smtClean="0"/>
          </a:p>
          <a:p>
            <a:r>
              <a:rPr lang="en-US" dirty="0" smtClean="0"/>
              <a:t>instead of lecturing about polynomials and exponents during class time – and then giving his young charges 30 problems to work on at home – </a:t>
            </a:r>
            <a:r>
              <a:rPr lang="en-US" dirty="0" err="1" smtClean="0"/>
              <a:t>Fisch</a:t>
            </a:r>
            <a:r>
              <a:rPr lang="en-US" dirty="0" smtClean="0"/>
              <a:t> has flipped the sequence. He’s recorded his lectures on video and uploaded them to YouTube for his 28 students to watch at home. Then, in class, he works with students as they solve problems and experiment with the concepts.  Lectures at night, “homework” during the day. Call it the </a:t>
            </a:r>
            <a:r>
              <a:rPr lang="en-US" dirty="0" err="1" smtClean="0"/>
              <a:t>Fisch</a:t>
            </a:r>
            <a:r>
              <a:rPr lang="en-US" dirty="0" smtClean="0"/>
              <a:t> Flip.</a:t>
            </a:r>
          </a:p>
          <a:p>
            <a:r>
              <a:rPr lang="en-US" dirty="0" smtClean="0"/>
              <a:t>“When you do a standard lecture in class, and then the students go home to do the problems, some of them are lost. They spend a whole lot of time being frustrated and, even worse, doing it wrong,” </a:t>
            </a:r>
            <a:r>
              <a:rPr lang="en-US" dirty="0" err="1" smtClean="0"/>
              <a:t>Fisch</a:t>
            </a:r>
            <a:r>
              <a:rPr lang="en-US" dirty="0" smtClean="0"/>
              <a:t> told me.</a:t>
            </a:r>
          </a:p>
          <a:p>
            <a:r>
              <a:rPr lang="en-US" dirty="0" smtClean="0"/>
              <a:t>“The idea behind the videos was to flip it. The students can watch it outside of class, pause it, replay it, view it several times, even mute me if they want,” says </a:t>
            </a:r>
            <a:r>
              <a:rPr lang="en-US" dirty="0" err="1" smtClean="0"/>
              <a:t>Fisch</a:t>
            </a:r>
            <a:r>
              <a:rPr lang="en-US" dirty="0" smtClean="0"/>
              <a:t>, who </a:t>
            </a:r>
            <a:r>
              <a:rPr lang="en-US" dirty="0" err="1" smtClean="0"/>
              <a:t>emphasises</a:t>
            </a:r>
            <a:r>
              <a:rPr lang="en-US" dirty="0" smtClean="0"/>
              <a:t> that he didn’t come up with the idea, nor is he the only teacher in the country giving it a try. “That allows us to work on what we used to do as homework when I’m they’re to help students and they’re there to help each other.”</a:t>
            </a:r>
            <a:endParaRPr lang="en-US" dirty="0" smtClean="0"/>
          </a:p>
          <a:p>
            <a:endParaRPr lang="en-US" dirty="0" smtClean="0"/>
          </a:p>
          <a:p>
            <a:r>
              <a:rPr lang="en-US" dirty="0" smtClean="0"/>
              <a:t>When </a:t>
            </a:r>
            <a:r>
              <a:rPr lang="en-US" dirty="0" smtClean="0"/>
              <a:t>he puts it like that, you want to slap your forehead at the idea’s inexorable logic. You wonder why more schools aren’t doing it this way.</a:t>
            </a:r>
          </a:p>
          <a:p>
            <a:r>
              <a:rPr lang="en-US" dirty="0" smtClean="0"/>
              <a:t>http://www.connectedprincipals.com/archives/1534</a:t>
            </a:r>
          </a:p>
          <a:p>
            <a:endParaRPr lang="en-US" dirty="0" smtClean="0"/>
          </a:p>
          <a:p>
            <a:r>
              <a:rPr lang="en-US" dirty="0" smtClean="0">
                <a:hlinkClick r:id="rId3"/>
              </a:rPr>
              <a:t>Jon Bergman</a:t>
            </a:r>
            <a:r>
              <a:rPr lang="en-US" dirty="0" smtClean="0"/>
              <a:t> and </a:t>
            </a:r>
            <a:r>
              <a:rPr lang="en-US" dirty="0" smtClean="0">
                <a:hlinkClick r:id="rId4"/>
              </a:rPr>
              <a:t>Aaron Sams</a:t>
            </a:r>
            <a:r>
              <a:rPr lang="en-US" dirty="0" smtClean="0"/>
              <a:t>, in Colorado, have worked hard to develop many of these techniques; the following is a set of their resources on-line.</a:t>
            </a:r>
          </a:p>
          <a:p>
            <a:r>
              <a:rPr lang="en-US" dirty="0" smtClean="0"/>
              <a:t>Our Webpage: </a:t>
            </a:r>
            <a:r>
              <a:rPr lang="en-US" dirty="0" smtClean="0">
                <a:hlinkClick r:id="rId5"/>
              </a:rPr>
              <a:t>http://educationalvodcasting.com</a:t>
            </a:r>
            <a:r>
              <a:rPr lang="en-US" dirty="0" smtClean="0"/>
              <a:t>/</a:t>
            </a:r>
            <a:br>
              <a:rPr lang="en-US" dirty="0" smtClean="0"/>
            </a:br>
            <a:r>
              <a:rPr lang="en-US" dirty="0" smtClean="0"/>
              <a:t>Our NING: </a:t>
            </a:r>
            <a:r>
              <a:rPr lang="en-US" dirty="0" smtClean="0">
                <a:hlinkClick r:id="rId6"/>
              </a:rPr>
              <a:t>http://vodcasting.ning.com</a:t>
            </a:r>
            <a:r>
              <a:rPr lang="en-US" dirty="0" smtClean="0"/>
              <a:t>/</a:t>
            </a:r>
            <a:br>
              <a:rPr lang="en-US" dirty="0" smtClean="0"/>
            </a:br>
            <a:r>
              <a:rPr lang="en-US" dirty="0" smtClean="0"/>
              <a:t>Article About us: </a:t>
            </a:r>
            <a:r>
              <a:rPr lang="en-US" dirty="0" smtClean="0">
                <a:hlinkClick r:id="rId7"/>
              </a:rPr>
              <a:t>http://thejournal.com/Articles/2009/08/09/Vodcasting.aspx?Page=1</a:t>
            </a:r>
            <a:r>
              <a:rPr lang="en-US" dirty="0" smtClean="0"/>
              <a:t/>
            </a:r>
            <a:br>
              <a:rPr lang="en-US" dirty="0" smtClean="0"/>
            </a:br>
            <a:r>
              <a:rPr lang="en-US" dirty="0" smtClean="0"/>
              <a:t>Video about us (news station): </a:t>
            </a:r>
            <a:r>
              <a:rPr lang="en-US" dirty="0" smtClean="0">
                <a:hlinkClick r:id="rId8"/>
              </a:rPr>
              <a:t>http://video.google.com/videoplay?docid=-1962958416930816240&amp;ei=27elSrfHIILIqQLq_N3uBA&amp;q=woodland+park+podcasting</a:t>
            </a:r>
            <a:r>
              <a:rPr lang="en-US" dirty="0" smtClean="0"/>
              <a:t>#</a:t>
            </a:r>
            <a:br>
              <a:rPr lang="en-US" dirty="0" smtClean="0"/>
            </a:br>
            <a:r>
              <a:rPr lang="en-US" dirty="0" smtClean="0"/>
              <a:t>Self Made Video for our Students:</a:t>
            </a:r>
            <a:r>
              <a:rPr lang="en-US" dirty="0" smtClean="0">
                <a:hlinkClick r:id="rId9"/>
              </a:rPr>
              <a:t>http://chempodcasts.mindbites.com/lesson/5093-chemistry-1-a-introduction-to-chemistry</a:t>
            </a:r>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blending of direct instruction with constructivist learning</a:t>
            </a:r>
          </a:p>
          <a:p>
            <a:r>
              <a:rPr lang="en-US" dirty="0" smtClean="0"/>
              <a:t>increased interaction and personalized contact time between students and teachers</a:t>
            </a:r>
          </a:p>
          <a:p>
            <a:endParaRPr lang="en-US" baseline="0" dirty="0" smtClean="0"/>
          </a:p>
          <a:p>
            <a:r>
              <a:rPr lang="en-US" baseline="0" dirty="0" smtClean="0"/>
              <a:t>Is it getting rid of teachers? 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Does the teacher’s role change? 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Is this scary for some teachers? Y</a:t>
            </a:r>
          </a:p>
          <a:p>
            <a:r>
              <a:rPr lang="en-US" baseline="0" dirty="0" smtClean="0"/>
              <a:t>Do students get to learn at their own pace more? 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Is it changing the dynamic of the classroom? Y</a:t>
            </a:r>
          </a:p>
          <a:p>
            <a:r>
              <a:rPr lang="en-US" baseline="0" dirty="0" smtClean="0"/>
              <a:t>Is it only looking at </a:t>
            </a:r>
            <a:r>
              <a:rPr lang="en-US" baseline="0" dirty="0" err="1" smtClean="0"/>
              <a:t>videos?N</a:t>
            </a:r>
            <a:endParaRPr lang="en-US" baseline="0" dirty="0" smtClean="0"/>
          </a:p>
          <a:p>
            <a:r>
              <a:rPr lang="en-US" baseline="0" dirty="0" smtClean="0"/>
              <a:t>Should this approach increase contact between teachers and students in meaningful </a:t>
            </a:r>
            <a:r>
              <a:rPr lang="en-US" baseline="0" dirty="0" err="1" smtClean="0"/>
              <a:t>ways?Y</a:t>
            </a:r>
            <a:endParaRPr lang="en-US" baseline="0" dirty="0" smtClean="0"/>
          </a:p>
          <a:p>
            <a:r>
              <a:rPr lang="en-US" baseline="0" dirty="0" smtClean="0"/>
              <a:t>Do students work without </a:t>
            </a:r>
            <a:r>
              <a:rPr lang="en-US" baseline="0" dirty="0" err="1" smtClean="0"/>
              <a:t>structure?N</a:t>
            </a:r>
            <a:endParaRPr lang="en-US" baseline="0" dirty="0" smtClean="0"/>
          </a:p>
          <a:p>
            <a:r>
              <a:rPr lang="en-US" baseline="0" dirty="0" smtClean="0"/>
              <a:t>Do students spend the whole time looking at computer </a:t>
            </a:r>
            <a:r>
              <a:rPr lang="en-US" baseline="0" dirty="0" err="1" smtClean="0"/>
              <a:t>screens?N</a:t>
            </a:r>
            <a:endParaRPr lang="en-US" baseline="0" dirty="0" smtClean="0"/>
          </a:p>
          <a:p>
            <a:endParaRPr lang="en-US" baseline="0" dirty="0" smtClean="0"/>
          </a:p>
          <a:p>
            <a:r>
              <a:rPr lang="en-US" baseline="0" dirty="0" smtClean="0"/>
              <a:t>Don’t move onto slide 6 but ask them to talk about feedback on writing.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b="1" dirty="0" smtClean="0"/>
              <a:t>One example of ‘flipping’ is giving </a:t>
            </a:r>
            <a:r>
              <a:rPr lang="en-US" sz="2400" b="1" dirty="0" err="1" smtClean="0"/>
              <a:t>screencasts</a:t>
            </a:r>
            <a:r>
              <a:rPr lang="en-US" sz="2400" b="1" dirty="0" smtClean="0"/>
              <a:t> for writing</a:t>
            </a:r>
            <a:r>
              <a:rPr lang="en-US" sz="2400" b="1" baseline="0" dirty="0" smtClean="0"/>
              <a:t> feedback or making students create the </a:t>
            </a:r>
            <a:r>
              <a:rPr lang="en-US" sz="2400" b="1" baseline="0" dirty="0" err="1" smtClean="0"/>
              <a:t>screencasts</a:t>
            </a:r>
            <a:r>
              <a:rPr lang="en-US" sz="2400" b="1" baseline="0" dirty="0" smtClean="0"/>
              <a:t>.</a:t>
            </a:r>
          </a:p>
          <a:p>
            <a:r>
              <a:rPr lang="en-US" u="sng" dirty="0" smtClean="0"/>
              <a:t/>
            </a:r>
            <a:br>
              <a:rPr lang="en-US" u="sng" dirty="0" smtClean="0"/>
            </a:br>
            <a:r>
              <a:rPr lang="en-US" u="sng" dirty="0" smtClean="0"/>
              <a:t>How do you give writing feedback?</a:t>
            </a:r>
          </a:p>
          <a:p>
            <a:r>
              <a:rPr lang="en-US" dirty="0" smtClean="0"/>
              <a:t>(Quick chat with </a:t>
            </a:r>
            <a:r>
              <a:rPr lang="en-US" dirty="0" err="1" smtClean="0"/>
              <a:t>neighbour</a:t>
            </a:r>
            <a:r>
              <a:rPr lang="en-US" dirty="0" smtClean="0"/>
              <a:t> then feedback on this.)</a:t>
            </a:r>
          </a:p>
          <a:p>
            <a:endParaRPr lang="en-US" dirty="0" smtClean="0"/>
          </a:p>
          <a:p>
            <a:pPr>
              <a:buNone/>
            </a:pPr>
            <a:r>
              <a:rPr lang="en-US" sz="1200" b="1" dirty="0" smtClean="0"/>
              <a:t>Traditional feedback methods</a:t>
            </a:r>
          </a:p>
          <a:p>
            <a:r>
              <a:rPr lang="en-US" sz="1200" dirty="0" smtClean="0"/>
              <a:t>One to one</a:t>
            </a:r>
            <a:r>
              <a:rPr lang="en-US" sz="1200" dirty="0" smtClean="0"/>
              <a:t> –</a:t>
            </a:r>
            <a:r>
              <a:rPr lang="en-US" sz="1200" dirty="0" err="1" smtClean="0"/>
              <a:t>personalised</a:t>
            </a:r>
            <a:r>
              <a:rPr lang="en-US" sz="1200" dirty="0" smtClean="0"/>
              <a:t> and nearly</a:t>
            </a:r>
            <a:r>
              <a:rPr lang="en-US" sz="1200" baseline="0" dirty="0" smtClean="0"/>
              <a:t> always the best way but time consuming</a:t>
            </a:r>
            <a:endParaRPr lang="en-US" sz="1200" dirty="0" smtClean="0"/>
          </a:p>
          <a:p>
            <a:r>
              <a:rPr lang="en-US" sz="1200" dirty="0" smtClean="0"/>
              <a:t>Writing </a:t>
            </a:r>
            <a:r>
              <a:rPr lang="en-US" sz="1200" dirty="0" smtClean="0"/>
              <a:t>codes- deeper processing but students need to learn codes and their writing is written all over by you.  </a:t>
            </a:r>
            <a:r>
              <a:rPr lang="en-US" sz="1200" dirty="0" err="1" smtClean="0"/>
              <a:t>Screencasts</a:t>
            </a:r>
            <a:r>
              <a:rPr lang="en-US" sz="1200" dirty="0" smtClean="0"/>
              <a:t> mean they have the same piece</a:t>
            </a:r>
            <a:r>
              <a:rPr lang="en-US" sz="1200" baseline="0" dirty="0" smtClean="0"/>
              <a:t> of writing back and correct it after watching your feedback JING.</a:t>
            </a:r>
            <a:endParaRPr lang="en-US" sz="1200" dirty="0" smtClean="0"/>
          </a:p>
          <a:p>
            <a:r>
              <a:rPr lang="en-US" sz="1200" dirty="0" smtClean="0"/>
              <a:t>Competitively </a:t>
            </a:r>
            <a:r>
              <a:rPr lang="en-US" sz="1200" dirty="0" smtClean="0"/>
              <a:t>editing- take one sentence from each writing for</a:t>
            </a:r>
            <a:r>
              <a:rPr lang="en-US" sz="1200" baseline="0" dirty="0" smtClean="0"/>
              <a:t> correction and students work in groups to make it better.</a:t>
            </a:r>
            <a:endParaRPr lang="en-US" sz="1200" dirty="0" smtClean="0"/>
          </a:p>
          <a:p>
            <a:r>
              <a:rPr lang="en-US" sz="1200" dirty="0" smtClean="0"/>
              <a:t>Peer editing-pairs or small group </a:t>
            </a:r>
            <a:r>
              <a:rPr lang="en-US" sz="1200" dirty="0" smtClean="0"/>
              <a:t>editing – I have found this only semi-successful and really depends on the dynamics of the class.</a:t>
            </a:r>
          </a:p>
          <a:p>
            <a:pPr>
              <a:buNone/>
            </a:pPr>
            <a:r>
              <a:rPr lang="en-US" sz="1200"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Examples of CALL methods</a:t>
            </a:r>
          </a:p>
          <a:p>
            <a:r>
              <a:rPr lang="en-US" sz="1200" dirty="0" smtClean="0"/>
              <a:t>Email you their writing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Email-  do you print out and code</a:t>
            </a:r>
            <a:r>
              <a:rPr lang="en-US" baseline="0" dirty="0" smtClean="0"/>
              <a:t> it or spend time correcting and send it back?</a:t>
            </a:r>
          </a:p>
          <a:p>
            <a:endParaRPr lang="en-US" sz="1200" dirty="0" smtClean="0"/>
          </a:p>
          <a:p>
            <a:r>
              <a:rPr lang="en-US" sz="1200" dirty="0" smtClean="0"/>
              <a:t>Email with an attachment- WORD</a:t>
            </a:r>
          </a:p>
          <a:p>
            <a:pPr>
              <a:buNone/>
            </a:pPr>
            <a:r>
              <a:rPr lang="en-US" sz="1200" dirty="0" smtClean="0">
                <a:hlinkClick r:id="rId3"/>
              </a:rPr>
              <a:t>http://www.jiscdigitalmedia.ac.uk/audio/advice/audio-feedback-a-how-to-guide</a:t>
            </a:r>
            <a:endParaRPr lang="en-US" sz="1200" dirty="0" smtClean="0"/>
          </a:p>
          <a:p>
            <a:r>
              <a:rPr lang="en-US" dirty="0" smtClean="0"/>
              <a:t>RHS picture is a  screenshot of the </a:t>
            </a:r>
            <a:r>
              <a:rPr lang="en-US" dirty="0" smtClean="0"/>
              <a:t>site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WORD audio feedback - Have never used this but it is one of the ways that has been successful.  Has anyone?  Drawbacks?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Tape cassette for students to replay again and again or Audacity </a:t>
            </a:r>
            <a:r>
              <a:rPr lang="en-US" baseline="0" dirty="0" smtClean="0"/>
              <a:t>file- these are ‘flipping’ examples</a:t>
            </a:r>
          </a:p>
          <a:p>
            <a:endParaRPr lang="en-US" dirty="0" smtClean="0"/>
          </a:p>
          <a:p>
            <a:r>
              <a:rPr lang="en-US" baseline="0" dirty="0" smtClean="0"/>
              <a:t>SKYPE and </a:t>
            </a:r>
            <a:r>
              <a:rPr lang="en-US" baseline="0" dirty="0" err="1" smtClean="0"/>
              <a:t>ichat</a:t>
            </a:r>
            <a:r>
              <a:rPr lang="en-US" baseline="0" dirty="0" smtClean="0"/>
              <a:t> are two way but there is a ‘delay’ factor still which makes the conversation stilted and not very natural. You need the students work up on the screen and using audio is good but you also have to be present and once again there is only one </a:t>
            </a:r>
            <a:r>
              <a:rPr lang="en-US" baseline="0" dirty="0" smtClean="0"/>
              <a:t>chance for the student </a:t>
            </a:r>
            <a:r>
              <a:rPr lang="en-US" baseline="0" dirty="0" smtClean="0"/>
              <a:t>to understand unless it is recorded in some way.</a:t>
            </a:r>
          </a:p>
          <a:p>
            <a:endParaRPr lang="en-US" baseline="0" dirty="0" smtClean="0"/>
          </a:p>
          <a:p>
            <a:r>
              <a:rPr lang="en-US" baseline="0" dirty="0" smtClean="0"/>
              <a:t>How many of the methods were mentioned by workshop participants?  Were there any others?</a:t>
            </a:r>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one feedback done early on and exemplifies</a:t>
            </a:r>
            <a:r>
              <a:rPr lang="en-US" baseline="0" dirty="0" smtClean="0"/>
              <a:t> the need for quiet in your recording area – wind chimes in the background – don’t eat just before you record and don’t rush through it or swing the mouse wildly.</a:t>
            </a:r>
            <a:endParaRPr lang="en-US" dirty="0"/>
          </a:p>
        </p:txBody>
      </p:sp>
      <p:sp>
        <p:nvSpPr>
          <p:cNvPr id="4" name="Slide Number Placeholder 3"/>
          <p:cNvSpPr>
            <a:spLocks noGrp="1"/>
          </p:cNvSpPr>
          <p:nvPr>
            <p:ph type="sldNum" sz="quarter" idx="10"/>
          </p:nvPr>
        </p:nvSpPr>
        <p:spPr/>
        <p:txBody>
          <a:bodyPr/>
          <a:lstStyle/>
          <a:p>
            <a:fld id="{7D46788F-4F41-F846-AAEE-DCF64885075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Using</a:t>
            </a:r>
            <a:r>
              <a:rPr lang="en-US" sz="1200" baseline="0" dirty="0" smtClean="0"/>
              <a:t> </a:t>
            </a:r>
            <a:r>
              <a:rPr lang="en-US" sz="1200" baseline="0" dirty="0" err="1" smtClean="0"/>
              <a:t>screencasts</a:t>
            </a:r>
            <a:r>
              <a:rPr lang="en-US" sz="1200" baseline="0" dirty="0" smtClean="0"/>
              <a:t> is engaging and </a:t>
            </a:r>
            <a:r>
              <a:rPr lang="en-US" sz="1200" baseline="0" dirty="0" err="1" smtClean="0"/>
              <a:t>personalised</a:t>
            </a:r>
            <a:r>
              <a:rPr lang="en-US"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Another advantage of </a:t>
            </a:r>
            <a:r>
              <a:rPr lang="en-US" sz="1200" dirty="0" err="1" smtClean="0"/>
              <a:t>screencasts</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 </a:t>
            </a:r>
            <a:r>
              <a:rPr lang="en-US" sz="1200" dirty="0" err="1" smtClean="0"/>
              <a:t>screencasts</a:t>
            </a:r>
            <a:r>
              <a:rPr lang="en-US" sz="1200" dirty="0" smtClean="0"/>
              <a:t> (</a:t>
            </a:r>
            <a:r>
              <a:rPr lang="en-US" sz="1200" dirty="0" err="1" smtClean="0"/>
              <a:t>JINGs</a:t>
            </a:r>
            <a:r>
              <a:rPr lang="en-US" sz="1200" baseline="0" dirty="0" smtClean="0"/>
              <a:t>)</a:t>
            </a:r>
            <a:r>
              <a:rPr lang="en-US" baseline="0" dirty="0" smtClean="0"/>
              <a:t> more for peer and individuals to learn from</a:t>
            </a:r>
          </a:p>
          <a:p>
            <a:pPr>
              <a:buNone/>
            </a:pPr>
            <a:r>
              <a:rPr lang="en-US" sz="1200" baseline="0" dirty="0" smtClean="0"/>
              <a:t>The top picture shows the folder so the student can access all the other students feedback, listen and learn from peers’ feedback too.</a:t>
            </a:r>
          </a:p>
          <a:p>
            <a:pPr>
              <a:buNone/>
            </a:pPr>
            <a:r>
              <a:rPr lang="en-US" sz="1200" baseline="0" dirty="0" smtClean="0"/>
              <a:t>Sharing of background knowledge too.</a:t>
            </a:r>
          </a:p>
          <a:p>
            <a:pPr>
              <a:buNone/>
            </a:pPr>
            <a:endParaRPr lang="en-US" sz="1200" baseline="0" dirty="0" smtClean="0"/>
          </a:p>
          <a:p>
            <a:pPr>
              <a:buNone/>
            </a:pPr>
            <a:r>
              <a:rPr lang="en-US" sz="1200" baseline="0" dirty="0" smtClean="0"/>
              <a:t>Introduction to </a:t>
            </a:r>
            <a:r>
              <a:rPr lang="en-US" sz="1200" baseline="0" dirty="0" err="1" smtClean="0"/>
              <a:t>screencast.com</a:t>
            </a:r>
            <a:r>
              <a:rPr lang="en-US" sz="1200" baseline="0" dirty="0" smtClean="0"/>
              <a:t> (makers of  </a:t>
            </a:r>
            <a:r>
              <a:rPr lang="en-US" sz="1200" baseline="0" dirty="0" err="1" smtClean="0"/>
              <a:t>Camtasia</a:t>
            </a:r>
            <a:r>
              <a:rPr lang="en-US" sz="1200" baseline="0" dirty="0" smtClean="0"/>
              <a:t>)</a:t>
            </a:r>
          </a:p>
          <a:p>
            <a:pPr>
              <a:buNone/>
            </a:pPr>
            <a:r>
              <a:rPr lang="en-US" dirty="0" smtClean="0">
                <a:hlinkClick r:id="rId3"/>
              </a:rPr>
              <a:t>www.screencast.com</a:t>
            </a:r>
            <a:r>
              <a:rPr lang="en-US" dirty="0" smtClean="0"/>
              <a:t> (JING)</a:t>
            </a:r>
          </a:p>
          <a:p>
            <a:r>
              <a:rPr lang="en-US" dirty="0" smtClean="0"/>
              <a:t>Sizing is easier</a:t>
            </a:r>
          </a:p>
          <a:p>
            <a:r>
              <a:rPr lang="en-US" dirty="0" smtClean="0"/>
              <a:t>Folder for peer appraisal</a:t>
            </a:r>
          </a:p>
          <a:p>
            <a:r>
              <a:rPr lang="en-US" dirty="0" smtClean="0"/>
              <a:t>Can make it private </a:t>
            </a:r>
          </a:p>
          <a:p>
            <a:r>
              <a:rPr lang="en-US" dirty="0" smtClean="0"/>
              <a:t>BUT hissing ‘</a:t>
            </a:r>
            <a:r>
              <a:rPr lang="en-US" dirty="0" err="1" smtClean="0"/>
              <a:t>s</a:t>
            </a:r>
            <a:r>
              <a:rPr lang="en-US" dirty="0" smtClean="0"/>
              <a:t>’ and limit of 3-4 </a:t>
            </a:r>
            <a:r>
              <a:rPr lang="en-US" dirty="0" err="1" smtClean="0"/>
              <a:t>mins</a:t>
            </a:r>
            <a:r>
              <a:rPr lang="en-US" dirty="0" smtClean="0"/>
              <a:t>. </a:t>
            </a:r>
          </a:p>
          <a:p>
            <a:endParaRPr lang="en-US" dirty="0" smtClean="0"/>
          </a:p>
          <a:p>
            <a:r>
              <a:rPr lang="en-US" dirty="0" smtClean="0"/>
              <a:t>Steps to using a </a:t>
            </a:r>
            <a:r>
              <a:rPr lang="en-US" dirty="0" err="1" smtClean="0"/>
              <a:t>screencast</a:t>
            </a:r>
            <a:r>
              <a:rPr lang="en-US" dirty="0" smtClean="0"/>
              <a:t> for feedback:  </a:t>
            </a:r>
          </a:p>
          <a:p>
            <a:r>
              <a:rPr lang="en-US" dirty="0" smtClean="0"/>
              <a:t>Go to Jing and download free software – for the Jul 16 Crown</a:t>
            </a:r>
            <a:r>
              <a:rPr lang="en-US" baseline="0" dirty="0" smtClean="0"/>
              <a:t> workshop this has been done for you</a:t>
            </a:r>
            <a:endParaRPr lang="en-US" dirty="0" smtClean="0"/>
          </a:p>
          <a:p>
            <a:r>
              <a:rPr lang="en-US" dirty="0" smtClean="0"/>
              <a:t>Register for free with email, PW if you want to have a library – in the Crown workshop there will not be time for this</a:t>
            </a:r>
          </a:p>
          <a:p>
            <a:r>
              <a:rPr lang="en-US" dirty="0" smtClean="0"/>
              <a:t>CROWN WORKSHOP INSTRUCTIONS:</a:t>
            </a:r>
          </a:p>
          <a:p>
            <a:r>
              <a:rPr lang="en-US" dirty="0" smtClean="0"/>
              <a:t>Hold</a:t>
            </a:r>
            <a:r>
              <a:rPr lang="en-US" baseline="0" dirty="0" smtClean="0"/>
              <a:t> your mouse over the ‘sun’ icon and you will see 3 paths: making a JING (cross hairs), history and tools.</a:t>
            </a:r>
            <a:endParaRPr lang="en-US" dirty="0" smtClean="0"/>
          </a:p>
          <a:p>
            <a:r>
              <a:rPr lang="en-US" dirty="0" smtClean="0"/>
              <a:t>Open file for feedback or go to Internet and find a picture of text to practice with</a:t>
            </a:r>
          </a:p>
          <a:p>
            <a:r>
              <a:rPr lang="en-US" dirty="0" smtClean="0"/>
              <a:t>Mumble what you are going to say -even make notes if necessary</a:t>
            </a:r>
          </a:p>
          <a:p>
            <a:r>
              <a:rPr lang="en-US" dirty="0" smtClean="0"/>
              <a:t>Make</a:t>
            </a:r>
            <a:r>
              <a:rPr lang="en-US" baseline="0" dirty="0" smtClean="0"/>
              <a:t> sure you open the toolbox if you are going to show them how to do something with WORD</a:t>
            </a:r>
          </a:p>
          <a:p>
            <a:r>
              <a:rPr lang="en-US" baseline="0" dirty="0" smtClean="0"/>
              <a:t>Look for the ‘sun’ app icon (again) and touch it to show 3 paths: making a JING (cross hairs), history and tools.</a:t>
            </a:r>
          </a:p>
          <a:p>
            <a:r>
              <a:rPr lang="en-US" baseline="0" dirty="0" smtClean="0"/>
              <a:t>Touch the cross hairs and pull the intersection DOWN and to the right to capture the size of your video</a:t>
            </a:r>
          </a:p>
          <a:p>
            <a:r>
              <a:rPr lang="en-US" baseline="0" dirty="0" smtClean="0"/>
              <a:t>You will see 5 icons inside a yellow oblong circle.  The first is just a still image.  To make a video click the ‘film’ icon</a:t>
            </a:r>
          </a:p>
          <a:p>
            <a:r>
              <a:rPr lang="en-US" baseline="0" dirty="0" smtClean="0"/>
              <a:t>You now have 321 come up on the screen so breathe deeply then talk using your mouse to illustrate something on your screen.</a:t>
            </a:r>
          </a:p>
          <a:p>
            <a:r>
              <a:rPr lang="en-US" baseline="0" dirty="0" smtClean="0"/>
              <a:t>Press STOP on the left NOT </a:t>
            </a:r>
            <a:r>
              <a:rPr lang="en-US" baseline="0" dirty="0" err="1" smtClean="0"/>
              <a:t>x</a:t>
            </a:r>
            <a:r>
              <a:rPr lang="en-US" baseline="0" dirty="0" smtClean="0"/>
              <a:t> on the right as this cancels it.</a:t>
            </a:r>
          </a:p>
          <a:p>
            <a:endParaRPr lang="en-US" baseline="0" dirty="0" smtClean="0"/>
          </a:p>
          <a:p>
            <a:r>
              <a:rPr lang="en-US" baseline="0" dirty="0" smtClean="0"/>
              <a:t>If you have registered then you have a library.  Upload to your library. (JING)</a:t>
            </a:r>
          </a:p>
          <a:p>
            <a:r>
              <a:rPr lang="en-US" baseline="0" dirty="0" smtClean="0"/>
              <a:t>Move it to a folder to make it private.</a:t>
            </a:r>
          </a:p>
          <a:p>
            <a:r>
              <a:rPr lang="en-US" baseline="0" dirty="0" smtClean="0"/>
              <a:t>Open the </a:t>
            </a:r>
            <a:r>
              <a:rPr lang="en-US" baseline="0" dirty="0" err="1" smtClean="0"/>
              <a:t>screencast</a:t>
            </a:r>
            <a:r>
              <a:rPr lang="en-US" baseline="0" dirty="0" smtClean="0"/>
              <a:t> and grab the link</a:t>
            </a:r>
          </a:p>
          <a:p>
            <a:r>
              <a:rPr lang="en-US" baseline="0" dirty="0" smtClean="0"/>
              <a:t>Email the student with the link</a:t>
            </a:r>
            <a:endParaRPr lang="en-US" dirty="0" smtClean="0"/>
          </a:p>
          <a:p>
            <a:pPr>
              <a:buNone/>
            </a:pPr>
            <a:endParaRPr lang="en-US" sz="1200" dirty="0" smtClean="0"/>
          </a:p>
        </p:txBody>
      </p:sp>
      <p:sp>
        <p:nvSpPr>
          <p:cNvPr id="4" name="Slide Number Placeholder 3"/>
          <p:cNvSpPr>
            <a:spLocks noGrp="1"/>
          </p:cNvSpPr>
          <p:nvPr>
            <p:ph type="sldNum" sz="quarter" idx="10"/>
          </p:nvPr>
        </p:nvSpPr>
        <p:spPr/>
        <p:txBody>
          <a:bodyPr/>
          <a:lstStyle/>
          <a:p>
            <a:fld id="{7D46788F-4F41-F846-AAEE-DCF64885075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AU"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AU"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41D2C8F-8841-5C4C-AB6E-E9BC5F1DC573}" type="datetimeFigureOut">
              <a:rPr lang="en-US" smtClean="0"/>
              <a:pPr/>
              <a:t>7/15/11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D4EC0-029F-5946-8C75-FC4C93E79176}"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AU"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AU"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AU"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41D2C8F-8841-5C4C-AB6E-E9BC5F1DC573}" type="datetimeFigureOut">
              <a:rPr lang="en-US" smtClean="0"/>
              <a:pPr/>
              <a:t>7/15/11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AU"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5" name="Date Placeholder 4"/>
          <p:cNvSpPr>
            <a:spLocks noGrp="1"/>
          </p:cNvSpPr>
          <p:nvPr>
            <p:ph type="dt" sz="half" idx="10"/>
          </p:nvPr>
        </p:nvSpPr>
        <p:spPr/>
        <p:txBody>
          <a:bodyPr/>
          <a:lstStyle/>
          <a:p>
            <a:fld id="{D41D2C8F-8841-5C4C-AB6E-E9BC5F1DC573}" type="datetimeFigureOut">
              <a:rPr lang="en-US" smtClean="0"/>
              <a:pPr/>
              <a:t>7/15/11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7" name="Date Placeholder 6"/>
          <p:cNvSpPr>
            <a:spLocks noGrp="1"/>
          </p:cNvSpPr>
          <p:nvPr>
            <p:ph type="dt" sz="half" idx="10"/>
          </p:nvPr>
        </p:nvSpPr>
        <p:spPr/>
        <p:txBody>
          <a:bodyPr/>
          <a:lstStyle/>
          <a:p>
            <a:fld id="{D41D2C8F-8841-5C4C-AB6E-E9BC5F1DC573}" type="datetimeFigureOut">
              <a:rPr lang="en-US" smtClean="0"/>
              <a:pPr/>
              <a:t>7/15/11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D41D2C8F-8841-5C4C-AB6E-E9BC5F1DC573}" type="datetimeFigureOut">
              <a:rPr lang="en-US" smtClean="0"/>
              <a:pPr/>
              <a:t>7/15/11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D2C8F-8841-5C4C-AB6E-E9BC5F1DC573}" type="datetimeFigureOut">
              <a:rPr lang="en-US" smtClean="0"/>
              <a:pPr/>
              <a:t>7/15/11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AU"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41D2C8F-8841-5C4C-AB6E-E9BC5F1DC573}" type="datetimeFigureOut">
              <a:rPr lang="en-US" smtClean="0"/>
              <a:pPr/>
              <a:t>7/15/11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D4EC0-029F-5946-8C75-FC4C93E7917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AU"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41D2C8F-8841-5C4C-AB6E-E9BC5F1DC573}" type="datetimeFigureOut">
              <a:rPr lang="en-US" smtClean="0"/>
              <a:pPr/>
              <a:t>7/15/11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609D4EC0-029F-5946-8C75-FC4C93E7917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audio" Target="file://localhost/Users/yhynson/Music/iTunes/iTunes%20Media/Music/Yvonne%20Hynson/silly%20sound%20words/01%20NING%20JING%20&amp;MOODLE.mp3" TargetMode="Externa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screencast-o-matic.com/watch/cXhlcdbET" TargetMode="External"/><Relationship Id="rId4" Type="http://schemas.openxmlformats.org/officeDocument/2006/relationships/hyperlink" Target="http://www.screencast-o-matic.com/watch/cXhlVnbEw" TargetMode="External"/><Relationship Id="rId5" Type="http://schemas.openxmlformats.org/officeDocument/2006/relationships/hyperlink" Target="http://www.screencast.com/users/Yvonnz/folders/Elementary%202%20writing%20feedback%20-%20May2011/media/53ef208a-7251-4b27-8fa3-0e1dfe1be905"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screencast-o-matic.com/watch/cXhlcdbET" TargetMode="External"/><Relationship Id="rId4" Type="http://schemas.openxmlformats.org/officeDocument/2006/relationships/hyperlink" Target="http://www.screencast-o-matic.com/watch/cXhlVnbEw" TargetMode="External"/><Relationship Id="rId5" Type="http://schemas.openxmlformats.org/officeDocument/2006/relationships/hyperlink" Target="http://www.screencast.com/users/Yvonnz/folders/Elementary%202%20writing%20feedback%20-%20May2011/media/53ef208a-7251-4b27-8fa3-0e1dfe1be905"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mailto:yhynson@unitec.ac.nz" TargetMode="External"/><Relationship Id="rId4" Type="http://schemas.openxmlformats.org/officeDocument/2006/relationships/hyperlink" Target="mailto:yhynson84@gmail.com" TargetMode="External"/><Relationship Id="rId5" Type="http://schemas.openxmlformats.org/officeDocument/2006/relationships/image" Target="../media/image38.tiff"/><Relationship Id="rId6"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screencast.com/t/JPMyK9ludgk" TargetMode="External"/><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2" y="1269921"/>
            <a:ext cx="6498158" cy="2029091"/>
          </a:xfrm>
        </p:spPr>
        <p:txBody>
          <a:bodyPr/>
          <a:lstStyle/>
          <a:p>
            <a:r>
              <a:rPr lang="en-US" dirty="0" smtClean="0"/>
              <a:t>‘Flipping</a:t>
            </a:r>
            <a:br>
              <a:rPr lang="en-US" dirty="0" smtClean="0"/>
            </a:br>
            <a:r>
              <a:rPr lang="en-US" dirty="0" smtClean="0"/>
              <a:t> the classroom’</a:t>
            </a:r>
            <a:endParaRPr lang="en-US" dirty="0"/>
          </a:p>
        </p:txBody>
      </p:sp>
      <p:sp>
        <p:nvSpPr>
          <p:cNvPr id="3" name="Subtitle 2"/>
          <p:cNvSpPr>
            <a:spLocks noGrp="1"/>
          </p:cNvSpPr>
          <p:nvPr>
            <p:ph type="subTitle" idx="1"/>
          </p:nvPr>
        </p:nvSpPr>
        <p:spPr>
          <a:xfrm>
            <a:off x="1013379" y="3757332"/>
            <a:ext cx="4167065" cy="916641"/>
          </a:xfrm>
        </p:spPr>
        <p:txBody>
          <a:bodyPr/>
          <a:lstStyle/>
          <a:p>
            <a:r>
              <a:rPr lang="en-US" dirty="0" smtClean="0"/>
              <a:t>By Yvonne Hynson (Unitec)</a:t>
            </a:r>
          </a:p>
          <a:p>
            <a:r>
              <a:rPr lang="en-US" dirty="0" smtClean="0"/>
              <a:t>Crown Workshops Jul 16</a:t>
            </a:r>
            <a:endParaRPr lang="en-US" dirty="0"/>
          </a:p>
        </p:txBody>
      </p:sp>
      <p:pic>
        <p:nvPicPr>
          <p:cNvPr id="5" name="01 NING JING &amp;MOODLE.mp3">
            <a:hlinkClick r:id="" action="ppaction://media"/>
          </p:cNvPr>
          <p:cNvPicPr>
            <a:picLocks noRot="1" noChangeAspect="1"/>
          </p:cNvPicPr>
          <p:nvPr>
            <a:audioFile r:link="rId1"/>
          </p:nvPr>
        </p:nvPicPr>
        <p:blipFill>
          <a:blip r:embed="rId4"/>
          <a:stretch>
            <a:fillRect/>
          </a:stretch>
        </p:blipFill>
        <p:spPr>
          <a:xfrm>
            <a:off x="1965879" y="1636165"/>
            <a:ext cx="282575" cy="282575"/>
          </a:xfrm>
          <a:prstGeom prst="rect">
            <a:avLst/>
          </a:prstGeom>
        </p:spPr>
      </p:pic>
      <p:pic>
        <p:nvPicPr>
          <p:cNvPr id="6" name="Picture 5"/>
          <p:cNvPicPr>
            <a:picLocks noChangeAspect="1"/>
          </p:cNvPicPr>
          <p:nvPr/>
        </p:nvPicPr>
        <p:blipFill>
          <a:blip r:embed="rId5"/>
          <a:stretch>
            <a:fillRect/>
          </a:stretch>
        </p:blipFill>
        <p:spPr>
          <a:xfrm>
            <a:off x="5476777" y="3299012"/>
            <a:ext cx="3011056" cy="3025081"/>
          </a:xfrm>
          <a:prstGeom prst="rect">
            <a:avLst/>
          </a:prstGeom>
        </p:spPr>
      </p:pic>
      <p:sp>
        <p:nvSpPr>
          <p:cNvPr id="7" name="TextBox 6"/>
          <p:cNvSpPr txBox="1"/>
          <p:nvPr/>
        </p:nvSpPr>
        <p:spPr>
          <a:xfrm>
            <a:off x="4402667" y="1451499"/>
            <a:ext cx="3283453" cy="369332"/>
          </a:xfrm>
          <a:prstGeom prst="rect">
            <a:avLst/>
          </a:prstGeom>
          <a:noFill/>
        </p:spPr>
        <p:txBody>
          <a:bodyPr wrap="square" rtlCol="0">
            <a:spAutoFit/>
          </a:bodyPr>
          <a:lstStyle/>
          <a:p>
            <a:r>
              <a:rPr lang="en-US" dirty="0" err="1" smtClean="0"/>
              <a:t>www.englishteacher.co.nz</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9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34188"/>
          </a:xfrm>
        </p:spPr>
        <p:txBody>
          <a:bodyPr/>
          <a:lstStyle/>
          <a:p>
            <a:r>
              <a:rPr lang="en-US" sz="1800" b="1" dirty="0" smtClean="0"/>
              <a:t>Steps to using JING </a:t>
            </a:r>
            <a:r>
              <a:rPr lang="en-US" sz="1800" b="1" dirty="0" err="1" smtClean="0"/>
              <a:t>screencast</a:t>
            </a:r>
            <a:r>
              <a:rPr lang="en-US" sz="1800" b="1" dirty="0" smtClean="0"/>
              <a:t> for feedback</a:t>
            </a:r>
          </a:p>
        </p:txBody>
      </p:sp>
      <p:sp>
        <p:nvSpPr>
          <p:cNvPr id="3" name="Content Placeholder 2"/>
          <p:cNvSpPr>
            <a:spLocks noGrp="1"/>
          </p:cNvSpPr>
          <p:nvPr>
            <p:ph idx="1"/>
          </p:nvPr>
        </p:nvSpPr>
        <p:spPr>
          <a:xfrm>
            <a:off x="549275" y="641764"/>
            <a:ext cx="8042276" cy="5301837"/>
          </a:xfrm>
        </p:spPr>
        <p:txBody>
          <a:bodyPr>
            <a:normAutofit fontScale="62500" lnSpcReduction="20000"/>
          </a:bodyPr>
          <a:lstStyle/>
          <a:p>
            <a:r>
              <a:rPr lang="en-US" b="1" dirty="0" smtClean="0"/>
              <a:t>Hold your mouse over the ‘sun’ icon and you will see 3 paths: making a JING (cross hairs), history and tools.</a:t>
            </a:r>
          </a:p>
          <a:p>
            <a:pPr marL="457200" indent="-457200">
              <a:buFont typeface="+mj-lt"/>
              <a:buAutoNum type="arabicPeriod"/>
            </a:pPr>
            <a:r>
              <a:rPr lang="en-US" dirty="0" smtClean="0"/>
              <a:t>Open file for feedback or go to Internet and find a picture of text to practice with</a:t>
            </a:r>
          </a:p>
          <a:p>
            <a:pPr marL="457200" indent="-457200">
              <a:buFont typeface="+mj-lt"/>
              <a:buAutoNum type="arabicPeriod"/>
            </a:pPr>
            <a:r>
              <a:rPr lang="en-US" dirty="0" smtClean="0"/>
              <a:t>Mumble what you are going to say -even make notes if necessary</a:t>
            </a:r>
          </a:p>
          <a:p>
            <a:pPr marL="457200" indent="-457200">
              <a:buFont typeface="+mj-lt"/>
              <a:buAutoNum type="arabicPeriod"/>
            </a:pPr>
            <a:r>
              <a:rPr lang="en-US" dirty="0" smtClean="0"/>
              <a:t>(Make sure you open the toolbox if you are going to show them how to do something with WORD)</a:t>
            </a:r>
          </a:p>
          <a:p>
            <a:pPr marL="457200" indent="-457200">
              <a:buFont typeface="+mj-lt"/>
              <a:buAutoNum type="arabicPeriod"/>
            </a:pPr>
            <a:r>
              <a:rPr lang="en-US" dirty="0" smtClean="0"/>
              <a:t>Look for the ‘sun’ app icon (again) and touch the cross hairs and pull the intersection DOWN and to the right to capture the size of your video and click for stop</a:t>
            </a:r>
          </a:p>
          <a:p>
            <a:pPr marL="457200" indent="-457200">
              <a:buFont typeface="+mj-lt"/>
              <a:buAutoNum type="arabicPeriod"/>
            </a:pPr>
            <a:r>
              <a:rPr lang="en-US" dirty="0" smtClean="0"/>
              <a:t>You will see 5 icons inside a yellow oblong circle.  The first is just a still image.  To make a video click the second ‘film’ icon</a:t>
            </a:r>
          </a:p>
          <a:p>
            <a:pPr marL="457200" indent="-457200">
              <a:buFont typeface="+mj-lt"/>
              <a:buAutoNum type="arabicPeriod"/>
            </a:pPr>
            <a:r>
              <a:rPr lang="en-US" dirty="0" smtClean="0"/>
              <a:t>You now have 3 </a:t>
            </a:r>
            <a:r>
              <a:rPr lang="en-US" dirty="0" err="1" smtClean="0"/>
              <a:t>secs</a:t>
            </a:r>
            <a:r>
              <a:rPr lang="en-US" dirty="0" smtClean="0"/>
              <a:t>: 3-2-1 come up on the screen so breathe deeply then talk using your mouse to illustrate something on your screen.</a:t>
            </a:r>
          </a:p>
          <a:p>
            <a:pPr marL="457200" indent="-457200">
              <a:buFont typeface="+mj-lt"/>
              <a:buAutoNum type="arabicPeriod"/>
            </a:pPr>
            <a:r>
              <a:rPr lang="en-US" dirty="0" smtClean="0"/>
              <a:t>Press STOP the box on the left  (NOT </a:t>
            </a:r>
            <a:r>
              <a:rPr lang="en-US" dirty="0" err="1" smtClean="0"/>
              <a:t>x</a:t>
            </a:r>
            <a:r>
              <a:rPr lang="en-US" dirty="0" smtClean="0"/>
              <a:t> on the right as this cancels it). You will now see a preview and a dialog box for a name.  Check it.  It is now in your history where you can decide what to do with it. If you want to grab the link then you need to register with your email and press the </a:t>
            </a:r>
            <a:r>
              <a:rPr lang="en-US" dirty="0" err="1" smtClean="0"/>
              <a:t>multiarrow</a:t>
            </a:r>
            <a:r>
              <a:rPr lang="en-US" dirty="0" smtClean="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i="1" u="sng" dirty="0" smtClean="0">
                <a:hlinkClick r:id="rId3"/>
              </a:rPr>
              <a:t>http://www.screencast-o-matic.com/watch/cXhlcdbET</a:t>
            </a:r>
            <a:endParaRPr lang="en-NZ" dirty="0" smtClean="0"/>
          </a:p>
          <a:p>
            <a:pPr>
              <a:buNone/>
            </a:pPr>
            <a:r>
              <a:rPr lang="en-NZ" i="1" u="sng" dirty="0" smtClean="0">
                <a:hlinkClick r:id="rId4"/>
              </a:rPr>
              <a:t>http://www.screencast-o-matic.com/watch/cXhlVnbEw</a:t>
            </a:r>
            <a:endParaRPr lang="en-NZ" i="1" u="sng" dirty="0" smtClean="0"/>
          </a:p>
          <a:p>
            <a:pPr>
              <a:buNone/>
            </a:pPr>
            <a:r>
              <a:rPr lang="en-US" dirty="0" smtClean="0">
                <a:hlinkClick r:id="rId5"/>
              </a:rPr>
              <a:t>http://www.screencast.com/users/Yvonnz/folders/Elementary 2 writing feedback - May2011/media/53ef208a-7251-4b27-8fa3-0e1dfe1be905</a:t>
            </a:r>
            <a:endParaRPr lang="en-US" dirty="0" smtClean="0"/>
          </a:p>
          <a:p>
            <a:pPr>
              <a:buNone/>
            </a:pPr>
            <a:r>
              <a:rPr lang="en-US" dirty="0" smtClean="0"/>
              <a:t>Example 3: feedback on a student’s </a:t>
            </a:r>
            <a:r>
              <a:rPr lang="en-US" dirty="0" err="1" smtClean="0"/>
              <a:t>screencast</a:t>
            </a:r>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1991309"/>
          </a:xfrm>
        </p:spPr>
        <p:txBody>
          <a:bodyPr/>
          <a:lstStyle/>
          <a:p>
            <a:r>
              <a:rPr lang="en-US" dirty="0" smtClean="0"/>
              <a:t/>
            </a:r>
            <a:br>
              <a:rPr lang="en-US" dirty="0" smtClean="0"/>
            </a:br>
            <a:r>
              <a:rPr lang="en-US" dirty="0" smtClean="0"/>
              <a:t>Examples of students making </a:t>
            </a:r>
            <a:r>
              <a:rPr lang="en-US" dirty="0" err="1" smtClean="0"/>
              <a:t>screencasts</a:t>
            </a:r>
            <a:r>
              <a:rPr lang="en-US" dirty="0" smtClean="0"/>
              <a:t>:</a:t>
            </a:r>
            <a:endParaRPr lang="en-US" dirty="0"/>
          </a:p>
        </p:txBody>
      </p:sp>
      <p:sp>
        <p:nvSpPr>
          <p:cNvPr id="3" name="Content Placeholder 2"/>
          <p:cNvSpPr>
            <a:spLocks noGrp="1"/>
          </p:cNvSpPr>
          <p:nvPr>
            <p:ph idx="1"/>
          </p:nvPr>
        </p:nvSpPr>
        <p:spPr>
          <a:xfrm>
            <a:off x="549275" y="2677967"/>
            <a:ext cx="8042276" cy="3277258"/>
          </a:xfrm>
        </p:spPr>
        <p:txBody>
          <a:bodyPr>
            <a:normAutofit lnSpcReduction="10000"/>
          </a:bodyPr>
          <a:lstStyle/>
          <a:p>
            <a:pPr>
              <a:buNone/>
            </a:pPr>
            <a:r>
              <a:rPr lang="en-NZ" i="1" u="sng" dirty="0" smtClean="0">
                <a:hlinkClick r:id="rId3"/>
              </a:rPr>
              <a:t>http://www.screencast-o-matic.com/watch/cXhlcdbET</a:t>
            </a:r>
            <a:r>
              <a:rPr lang="en-NZ" dirty="0" smtClean="0"/>
              <a:t> </a:t>
            </a:r>
          </a:p>
          <a:p>
            <a:pPr>
              <a:buNone/>
            </a:pPr>
            <a:r>
              <a:rPr lang="en-NZ" i="1" u="sng" dirty="0" smtClean="0">
                <a:hlinkClick r:id="rId4"/>
              </a:rPr>
              <a:t>http://www.screencast-o-matic.com/watch/cXhlVnbEw</a:t>
            </a:r>
            <a:endParaRPr lang="en-NZ" i="1" u="sng" dirty="0" smtClean="0"/>
          </a:p>
          <a:p>
            <a:pPr>
              <a:buNone/>
            </a:pPr>
            <a:r>
              <a:rPr lang="en-US" dirty="0" smtClean="0">
                <a:hlinkClick r:id="rId5"/>
              </a:rPr>
              <a:t>http://www.screencast.com/users/Yvonnz/folders/Elementary%202%20writing%20feedback%20-%20May2011/media/53ef208a-7251-4b27-8fa3-0e1dfe1be905</a:t>
            </a:r>
            <a:endParaRPr lang="en-US" dirty="0" smtClean="0"/>
          </a:p>
          <a:p>
            <a:pPr>
              <a:buNone/>
            </a:pPr>
            <a:r>
              <a:rPr lang="en-NZ" dirty="0" smtClean="0"/>
              <a:t> </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2246923" y="2891691"/>
            <a:ext cx="4357077" cy="3341077"/>
          </a:xfrm>
        </p:spPr>
        <p:txBody>
          <a:bodyPr>
            <a:normAutofit/>
          </a:bodyPr>
          <a:lstStyle/>
          <a:p>
            <a:pPr>
              <a:buNone/>
            </a:pPr>
            <a:endParaRPr lang="en-US" dirty="0"/>
          </a:p>
        </p:txBody>
      </p:sp>
      <p:pic>
        <p:nvPicPr>
          <p:cNvPr id="4" name="Picture 3"/>
          <p:cNvPicPr>
            <a:picLocks noChangeAspect="1"/>
          </p:cNvPicPr>
          <p:nvPr/>
        </p:nvPicPr>
        <p:blipFill>
          <a:blip r:embed="rId3"/>
          <a:stretch>
            <a:fillRect/>
          </a:stretch>
        </p:blipFill>
        <p:spPr>
          <a:xfrm>
            <a:off x="1099609" y="1444532"/>
            <a:ext cx="6736701" cy="449906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428279"/>
            <a:ext cx="8042276" cy="5515322"/>
          </a:xfrm>
        </p:spPr>
        <p:txBody>
          <a:bodyPr/>
          <a:lstStyle/>
          <a:p>
            <a:pPr>
              <a:buNone/>
            </a:pPr>
            <a:endParaRPr lang="en-US" dirty="0"/>
          </a:p>
        </p:txBody>
      </p:sp>
      <p:pic>
        <p:nvPicPr>
          <p:cNvPr id="4" name="Picture 3"/>
          <p:cNvPicPr>
            <a:picLocks noChangeAspect="1"/>
          </p:cNvPicPr>
          <p:nvPr/>
        </p:nvPicPr>
        <p:blipFill>
          <a:blip r:embed="rId3"/>
          <a:stretch>
            <a:fillRect/>
          </a:stretch>
        </p:blipFill>
        <p:spPr>
          <a:xfrm>
            <a:off x="549275" y="428278"/>
            <a:ext cx="2241642" cy="2882111"/>
          </a:xfrm>
          <a:prstGeom prst="rect">
            <a:avLst/>
          </a:prstGeom>
        </p:spPr>
      </p:pic>
      <p:pic>
        <p:nvPicPr>
          <p:cNvPr id="5" name="Picture 4"/>
          <p:cNvPicPr>
            <a:picLocks noChangeAspect="1"/>
          </p:cNvPicPr>
          <p:nvPr/>
        </p:nvPicPr>
        <p:blipFill>
          <a:blip r:embed="rId4"/>
          <a:stretch>
            <a:fillRect/>
          </a:stretch>
        </p:blipFill>
        <p:spPr>
          <a:xfrm>
            <a:off x="6872782" y="4454883"/>
            <a:ext cx="947603" cy="947603"/>
          </a:xfrm>
          <a:prstGeom prst="rect">
            <a:avLst/>
          </a:prstGeom>
        </p:spPr>
      </p:pic>
      <p:pic>
        <p:nvPicPr>
          <p:cNvPr id="6" name="Picture 5"/>
          <p:cNvPicPr>
            <a:picLocks noChangeAspect="1"/>
          </p:cNvPicPr>
          <p:nvPr/>
        </p:nvPicPr>
        <p:blipFill>
          <a:blip r:embed="rId5"/>
          <a:stretch>
            <a:fillRect/>
          </a:stretch>
        </p:blipFill>
        <p:spPr>
          <a:xfrm>
            <a:off x="3406169" y="1615886"/>
            <a:ext cx="2403443" cy="263831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00701"/>
            <a:ext cx="8042276" cy="762553"/>
          </a:xfrm>
        </p:spPr>
        <p:txBody>
          <a:bodyPr/>
          <a:lstStyle/>
          <a:p>
            <a:r>
              <a:rPr lang="en-US" dirty="0" smtClean="0"/>
              <a:t>Other ‘flipping’ sites</a:t>
            </a:r>
            <a:endParaRPr lang="en-US" dirty="0"/>
          </a:p>
        </p:txBody>
      </p:sp>
      <p:pic>
        <p:nvPicPr>
          <p:cNvPr id="4" name="Content Placeholder 3" descr="screencast-o-matic.com.tiff"/>
          <p:cNvPicPr>
            <a:picLocks noGrp="1" noChangeAspect="1"/>
          </p:cNvPicPr>
          <p:nvPr>
            <p:ph idx="1"/>
          </p:nvPr>
        </p:nvPicPr>
        <p:blipFill>
          <a:blip r:embed="rId3"/>
          <a:srcRect l="-644" r="-644"/>
          <a:stretch>
            <a:fillRect/>
          </a:stretch>
        </p:blipFill>
        <p:spPr>
          <a:xfrm>
            <a:off x="549275" y="1444532"/>
            <a:ext cx="3396131" cy="1834152"/>
          </a:xfrm>
        </p:spPr>
      </p:pic>
      <p:pic>
        <p:nvPicPr>
          <p:cNvPr id="5" name="Picture 4" descr="spellingcity screenshot.tiff"/>
          <p:cNvPicPr>
            <a:picLocks noChangeAspect="1"/>
          </p:cNvPicPr>
          <p:nvPr/>
        </p:nvPicPr>
        <p:blipFill>
          <a:blip r:embed="rId4"/>
          <a:stretch>
            <a:fillRect/>
          </a:stretch>
        </p:blipFill>
        <p:spPr>
          <a:xfrm>
            <a:off x="4685533" y="1444532"/>
            <a:ext cx="3906018" cy="2233424"/>
          </a:xfrm>
          <a:prstGeom prst="rect">
            <a:avLst/>
          </a:prstGeom>
        </p:spPr>
      </p:pic>
      <p:pic>
        <p:nvPicPr>
          <p:cNvPr id="6" name="Picture 5" descr="flickr eltpics .tiff"/>
          <p:cNvPicPr>
            <a:picLocks noChangeAspect="1"/>
          </p:cNvPicPr>
          <p:nvPr/>
        </p:nvPicPr>
        <p:blipFill>
          <a:blip r:embed="rId5"/>
          <a:stretch>
            <a:fillRect/>
          </a:stretch>
        </p:blipFill>
        <p:spPr>
          <a:xfrm>
            <a:off x="214061" y="3877463"/>
            <a:ext cx="4538107" cy="2621318"/>
          </a:xfrm>
          <a:prstGeom prst="rect">
            <a:avLst/>
          </a:prstGeom>
        </p:spPr>
      </p:pic>
      <p:pic>
        <p:nvPicPr>
          <p:cNvPr id="7" name="Picture 6"/>
          <p:cNvPicPr>
            <a:picLocks noChangeAspect="1"/>
          </p:cNvPicPr>
          <p:nvPr/>
        </p:nvPicPr>
        <p:blipFill>
          <a:blip r:embed="rId6"/>
          <a:stretch>
            <a:fillRect/>
          </a:stretch>
        </p:blipFill>
        <p:spPr>
          <a:xfrm>
            <a:off x="4015568" y="4902200"/>
            <a:ext cx="1473200" cy="1473200"/>
          </a:xfrm>
          <a:prstGeom prst="rect">
            <a:avLst/>
          </a:prstGeom>
        </p:spPr>
      </p:pic>
      <p:pic>
        <p:nvPicPr>
          <p:cNvPr id="8" name="Picture 7"/>
          <p:cNvPicPr>
            <a:picLocks noChangeAspect="1"/>
          </p:cNvPicPr>
          <p:nvPr/>
        </p:nvPicPr>
        <p:blipFill>
          <a:blip r:embed="rId7"/>
          <a:stretch>
            <a:fillRect/>
          </a:stretch>
        </p:blipFill>
        <p:spPr>
          <a:xfrm>
            <a:off x="5488768" y="3837484"/>
            <a:ext cx="2587851" cy="1064716"/>
          </a:xfrm>
          <a:prstGeom prst="rect">
            <a:avLst/>
          </a:prstGeom>
        </p:spPr>
      </p:pic>
      <p:pic>
        <p:nvPicPr>
          <p:cNvPr id="9" name="Picture 8"/>
          <p:cNvPicPr>
            <a:picLocks noChangeAspect="1"/>
          </p:cNvPicPr>
          <p:nvPr/>
        </p:nvPicPr>
        <p:blipFill>
          <a:blip r:embed="rId8"/>
          <a:stretch>
            <a:fillRect/>
          </a:stretch>
        </p:blipFill>
        <p:spPr>
          <a:xfrm>
            <a:off x="5469690" y="5382557"/>
            <a:ext cx="3173546" cy="49642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727715"/>
            <a:ext cx="8042276" cy="5427838"/>
          </a:xfrm>
        </p:spPr>
        <p:txBody>
          <a:bodyPr>
            <a:normAutofit/>
          </a:bodyPr>
          <a:lstStyle/>
          <a:p>
            <a:pPr>
              <a:buNone/>
            </a:pPr>
            <a:r>
              <a:rPr lang="en-US" dirty="0" smtClean="0"/>
              <a:t>You can email me at</a:t>
            </a:r>
          </a:p>
          <a:p>
            <a:pPr>
              <a:buNone/>
            </a:pPr>
            <a:r>
              <a:rPr lang="en-US" dirty="0" smtClean="0">
                <a:hlinkClick r:id="rId3"/>
              </a:rPr>
              <a:t>yhynson@unitec.ac.nz</a:t>
            </a:r>
            <a:r>
              <a:rPr lang="en-US" dirty="0" smtClean="0"/>
              <a:t> or</a:t>
            </a:r>
          </a:p>
          <a:p>
            <a:pPr>
              <a:buNone/>
            </a:pPr>
            <a:r>
              <a:rPr lang="en-US" dirty="0" smtClean="0">
                <a:hlinkClick r:id="rId4"/>
              </a:rPr>
              <a:t>yhynson84@gmail.com</a:t>
            </a:r>
            <a:endParaRPr lang="en-US" dirty="0" smtClean="0"/>
          </a:p>
          <a:p>
            <a:pPr>
              <a:buNone/>
            </a:pPr>
            <a:endParaRPr lang="en-US" dirty="0" smtClean="0"/>
          </a:p>
        </p:txBody>
      </p:sp>
      <p:pic>
        <p:nvPicPr>
          <p:cNvPr id="5" name="Picture 4" descr="englishteacher website front page.tiff"/>
          <p:cNvPicPr>
            <a:picLocks noChangeAspect="1"/>
          </p:cNvPicPr>
          <p:nvPr/>
        </p:nvPicPr>
        <p:blipFill>
          <a:blip r:embed="rId5"/>
          <a:stretch>
            <a:fillRect/>
          </a:stretch>
        </p:blipFill>
        <p:spPr>
          <a:xfrm>
            <a:off x="4612646" y="242571"/>
            <a:ext cx="4531354" cy="2684416"/>
          </a:xfrm>
          <a:prstGeom prst="rect">
            <a:avLst/>
          </a:prstGeom>
        </p:spPr>
      </p:pic>
      <p:pic>
        <p:nvPicPr>
          <p:cNvPr id="6" name="Picture 5" descr="archive page.tiff"/>
          <p:cNvPicPr>
            <a:picLocks noChangeAspect="1"/>
          </p:cNvPicPr>
          <p:nvPr/>
        </p:nvPicPr>
        <p:blipFill>
          <a:blip r:embed="rId6"/>
          <a:stretch>
            <a:fillRect/>
          </a:stretch>
        </p:blipFill>
        <p:spPr>
          <a:xfrm>
            <a:off x="300069" y="3365500"/>
            <a:ext cx="5494249" cy="30308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3478"/>
            <a:ext cx="8229600" cy="5542686"/>
          </a:xfrm>
        </p:spPr>
        <p:txBody>
          <a:bodyPr>
            <a:normAutofit/>
          </a:bodyPr>
          <a:lstStyle/>
          <a:p>
            <a:pPr>
              <a:buNone/>
            </a:pPr>
            <a:r>
              <a:rPr lang="en-US" sz="6000" dirty="0" smtClean="0">
                <a:solidFill>
                  <a:srgbClr val="FF0000"/>
                </a:solidFill>
              </a:rPr>
              <a:t>  </a:t>
            </a:r>
            <a:endParaRPr lang="en-US" sz="6000" dirty="0">
              <a:solidFill>
                <a:srgbClr val="FF0000"/>
              </a:solidFill>
            </a:endParaRPr>
          </a:p>
        </p:txBody>
      </p:sp>
      <p:pic>
        <p:nvPicPr>
          <p:cNvPr id="5" name="Picture 4"/>
          <p:cNvPicPr>
            <a:picLocks noChangeAspect="1"/>
          </p:cNvPicPr>
          <p:nvPr/>
        </p:nvPicPr>
        <p:blipFill>
          <a:blip r:embed="rId3"/>
          <a:stretch>
            <a:fillRect/>
          </a:stretch>
        </p:blipFill>
        <p:spPr>
          <a:xfrm>
            <a:off x="786088" y="1668242"/>
            <a:ext cx="2924012" cy="4457921"/>
          </a:xfrm>
          <a:prstGeom prst="rect">
            <a:avLst/>
          </a:prstGeom>
        </p:spPr>
      </p:pic>
      <p:pic>
        <p:nvPicPr>
          <p:cNvPr id="7" name="Picture 6"/>
          <p:cNvPicPr>
            <a:picLocks noChangeAspect="1"/>
          </p:cNvPicPr>
          <p:nvPr/>
        </p:nvPicPr>
        <p:blipFill>
          <a:blip r:embed="rId4"/>
          <a:stretch>
            <a:fillRect/>
          </a:stretch>
        </p:blipFill>
        <p:spPr>
          <a:xfrm>
            <a:off x="4340533" y="583478"/>
            <a:ext cx="3917197" cy="3157002"/>
          </a:xfrm>
          <a:prstGeom prst="rect">
            <a:avLst/>
          </a:prstGeom>
        </p:spPr>
      </p:pic>
      <p:pic>
        <p:nvPicPr>
          <p:cNvPr id="8" name="Picture 7"/>
          <p:cNvPicPr>
            <a:picLocks noChangeAspect="1"/>
          </p:cNvPicPr>
          <p:nvPr/>
        </p:nvPicPr>
        <p:blipFill>
          <a:blip r:embed="rId5"/>
          <a:stretch>
            <a:fillRect/>
          </a:stretch>
        </p:blipFill>
        <p:spPr>
          <a:xfrm>
            <a:off x="7080070" y="3573522"/>
            <a:ext cx="1198712" cy="848527"/>
          </a:xfrm>
          <a:prstGeom prst="rect">
            <a:avLst/>
          </a:prstGeom>
        </p:spPr>
      </p:pic>
      <p:pic>
        <p:nvPicPr>
          <p:cNvPr id="10" name="Picture 9"/>
          <p:cNvPicPr>
            <a:picLocks noChangeAspect="1"/>
          </p:cNvPicPr>
          <p:nvPr/>
        </p:nvPicPr>
        <p:blipFill>
          <a:blip r:embed="rId6"/>
          <a:stretch>
            <a:fillRect/>
          </a:stretch>
        </p:blipFill>
        <p:spPr>
          <a:xfrm>
            <a:off x="3998442" y="3997786"/>
            <a:ext cx="3081628" cy="2128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400" dirty="0" smtClean="0">
                <a:solidFill>
                  <a:srgbClr val="FF0000"/>
                </a:solidFill>
              </a:rPr>
              <a:t>X							</a:t>
            </a:r>
            <a:endParaRPr lang="en-US" sz="5400"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5340351" y="3416301"/>
            <a:ext cx="3251200" cy="2527300"/>
          </a:xfrm>
          <a:prstGeom prst="rect">
            <a:avLst/>
          </a:prstGeom>
        </p:spPr>
      </p:pic>
      <p:pic>
        <p:nvPicPr>
          <p:cNvPr id="7" name="Picture 6"/>
          <p:cNvPicPr>
            <a:picLocks noChangeAspect="1"/>
          </p:cNvPicPr>
          <p:nvPr/>
        </p:nvPicPr>
        <p:blipFill>
          <a:blip r:embed="rId4"/>
          <a:stretch>
            <a:fillRect/>
          </a:stretch>
        </p:blipFill>
        <p:spPr>
          <a:xfrm>
            <a:off x="6972300" y="1917701"/>
            <a:ext cx="1319349" cy="1282700"/>
          </a:xfrm>
          <a:prstGeom prst="rect">
            <a:avLst/>
          </a:prstGeom>
        </p:spPr>
      </p:pic>
      <p:pic>
        <p:nvPicPr>
          <p:cNvPr id="8" name="Picture 7"/>
          <p:cNvPicPr>
            <a:picLocks noChangeAspect="1"/>
          </p:cNvPicPr>
          <p:nvPr/>
        </p:nvPicPr>
        <p:blipFill>
          <a:blip r:embed="rId5"/>
          <a:stretch>
            <a:fillRect/>
          </a:stretch>
        </p:blipFill>
        <p:spPr>
          <a:xfrm>
            <a:off x="549275" y="1600201"/>
            <a:ext cx="4308073" cy="404201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480510"/>
            <a:ext cx="8042276" cy="5463091"/>
          </a:xfrm>
        </p:spPr>
        <p:txBody>
          <a:bodyPr>
            <a:normAutofit/>
          </a:bodyPr>
          <a:lstStyle/>
          <a:p>
            <a:pPr>
              <a:buNone/>
            </a:pPr>
            <a:endParaRPr lang="en-US" dirty="0"/>
          </a:p>
        </p:txBody>
      </p:sp>
      <p:pic>
        <p:nvPicPr>
          <p:cNvPr id="4" name="Picture 3"/>
          <p:cNvPicPr>
            <a:picLocks noChangeAspect="1"/>
          </p:cNvPicPr>
          <p:nvPr/>
        </p:nvPicPr>
        <p:blipFill>
          <a:blip r:embed="rId3"/>
          <a:stretch>
            <a:fillRect/>
          </a:stretch>
        </p:blipFill>
        <p:spPr>
          <a:xfrm>
            <a:off x="611808" y="1600201"/>
            <a:ext cx="3322983" cy="4149139"/>
          </a:xfrm>
          <a:prstGeom prst="rect">
            <a:avLst/>
          </a:prstGeom>
        </p:spPr>
      </p:pic>
      <p:pic>
        <p:nvPicPr>
          <p:cNvPr id="5" name="Picture 4"/>
          <p:cNvPicPr>
            <a:picLocks noChangeAspect="1"/>
          </p:cNvPicPr>
          <p:nvPr/>
        </p:nvPicPr>
        <p:blipFill>
          <a:blip r:embed="rId4"/>
          <a:stretch>
            <a:fillRect/>
          </a:stretch>
        </p:blipFill>
        <p:spPr>
          <a:xfrm>
            <a:off x="4444491" y="2737273"/>
            <a:ext cx="4147060" cy="3206328"/>
          </a:xfrm>
          <a:prstGeom prst="rect">
            <a:avLst/>
          </a:prstGeom>
        </p:spPr>
      </p:pic>
      <p:pic>
        <p:nvPicPr>
          <p:cNvPr id="7" name="Picture 6"/>
          <p:cNvPicPr>
            <a:picLocks noChangeAspect="1"/>
          </p:cNvPicPr>
          <p:nvPr/>
        </p:nvPicPr>
        <p:blipFill>
          <a:blip r:embed="rId5"/>
          <a:stretch>
            <a:fillRect/>
          </a:stretch>
        </p:blipFill>
        <p:spPr>
          <a:xfrm>
            <a:off x="4444491" y="480510"/>
            <a:ext cx="1778000" cy="177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08000" y="539750"/>
            <a:ext cx="8128000" cy="5778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892377"/>
            <a:ext cx="8042276" cy="5051224"/>
          </a:xfrm>
        </p:spPr>
        <p:txBody>
          <a:bodyPr>
            <a:normAutofit/>
          </a:bodyPr>
          <a:lstStyle/>
          <a:p>
            <a:endParaRPr lang="en-US" dirty="0"/>
          </a:p>
        </p:txBody>
      </p:sp>
      <p:pic>
        <p:nvPicPr>
          <p:cNvPr id="4" name="Picture 3"/>
          <p:cNvPicPr>
            <a:picLocks noChangeAspect="1"/>
          </p:cNvPicPr>
          <p:nvPr/>
        </p:nvPicPr>
        <p:blipFill>
          <a:blip r:embed="rId3"/>
          <a:stretch>
            <a:fillRect/>
          </a:stretch>
        </p:blipFill>
        <p:spPr>
          <a:xfrm>
            <a:off x="803275" y="892377"/>
            <a:ext cx="2780497" cy="2825196"/>
          </a:xfrm>
          <a:prstGeom prst="rect">
            <a:avLst/>
          </a:prstGeom>
          <a:ln w="3175" cmpd="sng">
            <a:solidFill>
              <a:schemeClr val="tx1">
                <a:alpha val="0"/>
              </a:schemeClr>
            </a:solidFill>
          </a:ln>
        </p:spPr>
      </p:pic>
      <p:pic>
        <p:nvPicPr>
          <p:cNvPr id="5" name="Picture 4"/>
          <p:cNvPicPr>
            <a:picLocks noChangeAspect="1"/>
          </p:cNvPicPr>
          <p:nvPr/>
        </p:nvPicPr>
        <p:blipFill>
          <a:blip r:embed="rId4"/>
          <a:stretch>
            <a:fillRect/>
          </a:stretch>
        </p:blipFill>
        <p:spPr>
          <a:xfrm>
            <a:off x="4650572" y="1884809"/>
            <a:ext cx="3031567" cy="4058792"/>
          </a:xfrm>
          <a:prstGeom prst="rect">
            <a:avLst/>
          </a:prstGeom>
          <a:scene3d>
            <a:camera prst="orthographicFront">
              <a:rot lat="5400000" lon="0" rev="0"/>
            </a:camera>
            <a:lightRig rig="threePt" dir="t"/>
          </a:scene3d>
        </p:spPr>
      </p:pic>
      <p:pic>
        <p:nvPicPr>
          <p:cNvPr id="7" name="Picture 6"/>
          <p:cNvPicPr>
            <a:picLocks noChangeAspect="1"/>
          </p:cNvPicPr>
          <p:nvPr/>
        </p:nvPicPr>
        <p:blipFill>
          <a:blip r:embed="rId4"/>
          <a:stretch>
            <a:fillRect/>
          </a:stretch>
        </p:blipFill>
        <p:spPr>
          <a:xfrm>
            <a:off x="3349348" y="1257299"/>
            <a:ext cx="4332791" cy="5800927"/>
          </a:xfrm>
          <a:prstGeom prst="rect">
            <a:avLst/>
          </a:prstGeom>
          <a:scene3d>
            <a:camera prst="perspectiveFront">
              <a:rot lat="5400000" lon="0" rev="0"/>
            </a:camera>
            <a:lightRig rig="threePt" dir="t"/>
          </a:scene3d>
        </p:spPr>
      </p:pic>
      <p:pic>
        <p:nvPicPr>
          <p:cNvPr id="8" name="Picture 7"/>
          <p:cNvPicPr>
            <a:picLocks noChangeAspect="1"/>
          </p:cNvPicPr>
          <p:nvPr/>
        </p:nvPicPr>
        <p:blipFill>
          <a:blip r:embed="rId4">
            <a:lum bright="-20000"/>
          </a:blip>
          <a:stretch>
            <a:fillRect/>
          </a:stretch>
        </p:blipFill>
        <p:spPr>
          <a:xfrm rot="16020000">
            <a:off x="-13659578" y="22390671"/>
            <a:ext cx="4917440" cy="6583680"/>
          </a:xfrm>
          <a:prstGeom prst="rect">
            <a:avLst/>
          </a:prstGeom>
        </p:spPr>
      </p:pic>
      <p:pic>
        <p:nvPicPr>
          <p:cNvPr id="9" name="Picture 8"/>
          <p:cNvPicPr>
            <a:picLocks noChangeAspect="1"/>
          </p:cNvPicPr>
          <p:nvPr/>
        </p:nvPicPr>
        <p:blipFill>
          <a:blip r:embed="rId4"/>
          <a:stretch>
            <a:fillRect/>
          </a:stretch>
        </p:blipFill>
        <p:spPr>
          <a:xfrm>
            <a:off x="-7721600" y="-13030200"/>
            <a:ext cx="2458720" cy="3291840"/>
          </a:xfrm>
          <a:prstGeom prst="rect">
            <a:avLst/>
          </a:prstGeom>
        </p:spPr>
      </p:pic>
      <p:pic>
        <p:nvPicPr>
          <p:cNvPr id="10" name="Picture 9"/>
          <p:cNvPicPr>
            <a:picLocks noChangeAspect="1"/>
          </p:cNvPicPr>
          <p:nvPr/>
        </p:nvPicPr>
        <p:blipFill>
          <a:blip r:embed="rId5"/>
          <a:stretch>
            <a:fillRect/>
          </a:stretch>
        </p:blipFill>
        <p:spPr>
          <a:xfrm>
            <a:off x="4647742" y="2985744"/>
            <a:ext cx="3943809" cy="2957857"/>
          </a:xfrm>
          <a:prstGeom prst="rect">
            <a:avLst/>
          </a:prstGeom>
        </p:spPr>
      </p:pic>
      <p:pic>
        <p:nvPicPr>
          <p:cNvPr id="11" name="Picture 10"/>
          <p:cNvPicPr>
            <a:picLocks noChangeAspect="1"/>
          </p:cNvPicPr>
          <p:nvPr/>
        </p:nvPicPr>
        <p:blipFill>
          <a:blip r:embed="rId6"/>
          <a:stretch>
            <a:fillRect/>
          </a:stretch>
        </p:blipFill>
        <p:spPr>
          <a:xfrm>
            <a:off x="549275" y="3717573"/>
            <a:ext cx="2074293" cy="234825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email window.tiff"/>
          <p:cNvPicPr>
            <a:picLocks noGrp="1" noChangeAspect="1"/>
          </p:cNvPicPr>
          <p:nvPr>
            <p:ph idx="1"/>
          </p:nvPr>
        </p:nvPicPr>
        <p:blipFill>
          <a:blip r:embed="rId3"/>
          <a:srcRect l="-5730" r="-5730"/>
          <a:stretch>
            <a:fillRect/>
          </a:stretch>
        </p:blipFill>
        <p:spPr>
          <a:xfrm>
            <a:off x="549275" y="254000"/>
            <a:ext cx="4547714" cy="3217333"/>
          </a:xfrm>
        </p:spPr>
      </p:pic>
      <p:pic>
        <p:nvPicPr>
          <p:cNvPr id="7" name="Picture 6" descr="JISC digital media.tiff"/>
          <p:cNvPicPr>
            <a:picLocks noChangeAspect="1"/>
          </p:cNvPicPr>
          <p:nvPr/>
        </p:nvPicPr>
        <p:blipFill>
          <a:blip r:embed="rId4"/>
          <a:stretch>
            <a:fillRect/>
          </a:stretch>
        </p:blipFill>
        <p:spPr>
          <a:xfrm>
            <a:off x="3644845" y="931423"/>
            <a:ext cx="5058834" cy="2858412"/>
          </a:xfrm>
          <a:prstGeom prst="rect">
            <a:avLst/>
          </a:prstGeom>
        </p:spPr>
      </p:pic>
      <p:pic>
        <p:nvPicPr>
          <p:cNvPr id="8" name="Picture 7"/>
          <p:cNvPicPr>
            <a:picLocks noChangeAspect="1"/>
          </p:cNvPicPr>
          <p:nvPr/>
        </p:nvPicPr>
        <p:blipFill>
          <a:blip r:embed="rId5"/>
          <a:stretch>
            <a:fillRect/>
          </a:stretch>
        </p:blipFill>
        <p:spPr>
          <a:xfrm>
            <a:off x="549275" y="3789835"/>
            <a:ext cx="1739900" cy="762000"/>
          </a:xfrm>
          <a:prstGeom prst="rect">
            <a:avLst/>
          </a:prstGeom>
        </p:spPr>
      </p:pic>
      <p:pic>
        <p:nvPicPr>
          <p:cNvPr id="9" name="Picture 8"/>
          <p:cNvPicPr>
            <a:picLocks noChangeAspect="1"/>
          </p:cNvPicPr>
          <p:nvPr/>
        </p:nvPicPr>
        <p:blipFill>
          <a:blip r:embed="rId6"/>
          <a:stretch>
            <a:fillRect/>
          </a:stretch>
        </p:blipFill>
        <p:spPr>
          <a:xfrm>
            <a:off x="549275" y="4704498"/>
            <a:ext cx="1490023" cy="1099637"/>
          </a:xfrm>
          <a:prstGeom prst="rect">
            <a:avLst/>
          </a:prstGeom>
        </p:spPr>
      </p:pic>
      <p:pic>
        <p:nvPicPr>
          <p:cNvPr id="10" name="Picture 9"/>
          <p:cNvPicPr>
            <a:picLocks noChangeAspect="1"/>
          </p:cNvPicPr>
          <p:nvPr/>
        </p:nvPicPr>
        <p:blipFill>
          <a:blip r:embed="rId7"/>
          <a:stretch>
            <a:fillRect/>
          </a:stretch>
        </p:blipFill>
        <p:spPr>
          <a:xfrm>
            <a:off x="6043084" y="4155591"/>
            <a:ext cx="2660595" cy="1885376"/>
          </a:xfrm>
          <a:prstGeom prst="rect">
            <a:avLst/>
          </a:prstGeom>
        </p:spPr>
      </p:pic>
      <p:pic>
        <p:nvPicPr>
          <p:cNvPr id="11" name="Picture 10"/>
          <p:cNvPicPr>
            <a:picLocks noChangeAspect="1"/>
          </p:cNvPicPr>
          <p:nvPr/>
        </p:nvPicPr>
        <p:blipFill>
          <a:blip r:embed="rId8"/>
          <a:stretch>
            <a:fillRect/>
          </a:stretch>
        </p:blipFill>
        <p:spPr>
          <a:xfrm>
            <a:off x="3536950" y="4021667"/>
            <a:ext cx="2070100" cy="20193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613833"/>
            <a:ext cx="8042276" cy="5329768"/>
          </a:xfrm>
        </p:spPr>
        <p:txBody>
          <a:bodyPr/>
          <a:lstStyle/>
          <a:p>
            <a:pPr>
              <a:buNone/>
            </a:pPr>
            <a:r>
              <a:rPr lang="en-US" dirty="0" smtClean="0"/>
              <a:t>Example 1: an email from a student.  Writing focus is an invitation to a party.  This is using JING.</a:t>
            </a:r>
          </a:p>
          <a:p>
            <a:pPr>
              <a:buNone/>
            </a:pPr>
            <a:r>
              <a:rPr lang="en-US" dirty="0" smtClean="0">
                <a:hlinkClick r:id="rId3"/>
              </a:rPr>
              <a:t>http://www.screencast.com/t/JPMyK9ludgk</a:t>
            </a:r>
            <a:endParaRPr lang="en-US" dirty="0"/>
          </a:p>
        </p:txBody>
      </p:sp>
      <p:pic>
        <p:nvPicPr>
          <p:cNvPr id="4" name="Picture 3" descr="Xiou Ling's email:screencast.tiff"/>
          <p:cNvPicPr>
            <a:picLocks noChangeAspect="1"/>
          </p:cNvPicPr>
          <p:nvPr/>
        </p:nvPicPr>
        <p:blipFill>
          <a:blip r:embed="rId4"/>
          <a:stretch>
            <a:fillRect/>
          </a:stretch>
        </p:blipFill>
        <p:spPr>
          <a:xfrm>
            <a:off x="549275" y="2713403"/>
            <a:ext cx="8591551" cy="368426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haring folder content JING.tiff"/>
          <p:cNvPicPr>
            <a:picLocks noChangeAspect="1"/>
          </p:cNvPicPr>
          <p:nvPr/>
        </p:nvPicPr>
        <p:blipFill>
          <a:blip r:embed="rId3"/>
          <a:stretch>
            <a:fillRect/>
          </a:stretch>
        </p:blipFill>
        <p:spPr>
          <a:xfrm>
            <a:off x="270351" y="0"/>
            <a:ext cx="4238150" cy="3378382"/>
          </a:xfrm>
          <a:prstGeom prst="rect">
            <a:avLst/>
          </a:prstGeom>
        </p:spPr>
      </p:pic>
      <p:pic>
        <p:nvPicPr>
          <p:cNvPr id="6" name="Picture 5" descr="screencast.com homepage.tiff"/>
          <p:cNvPicPr>
            <a:picLocks noChangeAspect="1"/>
          </p:cNvPicPr>
          <p:nvPr/>
        </p:nvPicPr>
        <p:blipFill>
          <a:blip r:embed="rId4"/>
          <a:stretch>
            <a:fillRect/>
          </a:stretch>
        </p:blipFill>
        <p:spPr>
          <a:xfrm>
            <a:off x="2984500" y="3817459"/>
            <a:ext cx="5461000" cy="304054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3717</TotalTime>
  <Words>4172</Words>
  <Application>Microsoft Macintosh PowerPoint</Application>
  <PresentationFormat>On-screen Show (4:3)</PresentationFormat>
  <Paragraphs>319</Paragraphs>
  <Slides>16</Slides>
  <Notes>16</Notes>
  <HiddenSlides>0</HiddenSlides>
  <MMClips>1</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Breeze</vt:lpstr>
      <vt:lpstr>‘Flipping  the classroom’</vt:lpstr>
      <vt:lpstr>Slide 2</vt:lpstr>
      <vt:lpstr>X       </vt:lpstr>
      <vt:lpstr>Slide 4</vt:lpstr>
      <vt:lpstr>Slide 5</vt:lpstr>
      <vt:lpstr>Slide 6</vt:lpstr>
      <vt:lpstr>Slide 7</vt:lpstr>
      <vt:lpstr>Slide 8</vt:lpstr>
      <vt:lpstr>Slide 9</vt:lpstr>
      <vt:lpstr>Steps to using JING screencast for feedback</vt:lpstr>
      <vt:lpstr>Slide 11</vt:lpstr>
      <vt:lpstr> Examples of students making screencasts:</vt:lpstr>
      <vt:lpstr> </vt:lpstr>
      <vt:lpstr>Slide 14</vt:lpstr>
      <vt:lpstr>Other ‘flipping’ sites</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Flipping the classroom</dc:title>
  <dc:creator>Bill Hynson</dc:creator>
  <cp:lastModifiedBy>ITSC</cp:lastModifiedBy>
  <cp:revision>79</cp:revision>
  <dcterms:created xsi:type="dcterms:W3CDTF">2011-07-14T21:58:42Z</dcterms:created>
  <dcterms:modified xsi:type="dcterms:W3CDTF">2011-07-14T23:59:45Z</dcterms:modified>
</cp:coreProperties>
</file>